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2"/>
  </p:notesMasterIdLst>
  <p:sldIdLst>
    <p:sldId id="256" r:id="rId2"/>
    <p:sldId id="265" r:id="rId3"/>
    <p:sldId id="257" r:id="rId4"/>
    <p:sldId id="309" r:id="rId5"/>
    <p:sldId id="310" r:id="rId6"/>
    <p:sldId id="307" r:id="rId7"/>
    <p:sldId id="301" r:id="rId8"/>
    <p:sldId id="263" r:id="rId9"/>
    <p:sldId id="275" r:id="rId10"/>
    <p:sldId id="276" r:id="rId11"/>
    <p:sldId id="277" r:id="rId12"/>
    <p:sldId id="278" r:id="rId13"/>
    <p:sldId id="280" r:id="rId14"/>
    <p:sldId id="269" r:id="rId15"/>
    <p:sldId id="281" r:id="rId16"/>
    <p:sldId id="311" r:id="rId17"/>
    <p:sldId id="282" r:id="rId18"/>
    <p:sldId id="283" r:id="rId19"/>
    <p:sldId id="284" r:id="rId20"/>
    <p:sldId id="285" r:id="rId21"/>
    <p:sldId id="286" r:id="rId22"/>
    <p:sldId id="287" r:id="rId23"/>
    <p:sldId id="289" r:id="rId24"/>
    <p:sldId id="290" r:id="rId25"/>
    <p:sldId id="291" r:id="rId26"/>
    <p:sldId id="268" r:id="rId27"/>
    <p:sldId id="274" r:id="rId28"/>
    <p:sldId id="270" r:id="rId29"/>
    <p:sldId id="272" r:id="rId30"/>
    <p:sldId id="273" r:id="rId31"/>
    <p:sldId id="312" r:id="rId32"/>
    <p:sldId id="292" r:id="rId33"/>
    <p:sldId id="293" r:id="rId34"/>
    <p:sldId id="295" r:id="rId35"/>
    <p:sldId id="296" r:id="rId36"/>
    <p:sldId id="297" r:id="rId37"/>
    <p:sldId id="298" r:id="rId38"/>
    <p:sldId id="299" r:id="rId39"/>
    <p:sldId id="300" r:id="rId40"/>
    <p:sldId id="258" r:id="rId41"/>
    <p:sldId id="302" r:id="rId42"/>
    <p:sldId id="313" r:id="rId43"/>
    <p:sldId id="303" r:id="rId44"/>
    <p:sldId id="314" r:id="rId45"/>
    <p:sldId id="304" r:id="rId46"/>
    <p:sldId id="315" r:id="rId47"/>
    <p:sldId id="305" r:id="rId48"/>
    <p:sldId id="264" r:id="rId49"/>
    <p:sldId id="260" r:id="rId50"/>
    <p:sldId id="308" r:id="rId5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50"/>
    <p:restoredTop sz="87294"/>
  </p:normalViewPr>
  <p:slideViewPr>
    <p:cSldViewPr snapToGrid="0">
      <p:cViewPr varScale="1">
        <p:scale>
          <a:sx n="90" d="100"/>
          <a:sy n="90" d="100"/>
        </p:scale>
        <p:origin x="516"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E0AB09-1B77-EC41-8D0D-AA58DDD33A8F}" type="doc">
      <dgm:prSet loTypeId="urn:microsoft.com/office/officeart/2005/8/layout/process5" loCatId="" qsTypeId="urn:microsoft.com/office/officeart/2005/8/quickstyle/simple4" qsCatId="simple" csTypeId="urn:microsoft.com/office/officeart/2005/8/colors/accent1_2" csCatId="accent1" phldr="1"/>
      <dgm:spPr/>
    </dgm:pt>
    <dgm:pt modelId="{D37DB450-2674-3C44-8CB5-097A4C5822EC}">
      <dgm:prSet phldrT="[Text]" custT="1"/>
      <dgm:spPr/>
      <dgm:t>
        <a:bodyPr/>
        <a:lstStyle/>
        <a:p>
          <a:r>
            <a:rPr lang="en-US" sz="2400" dirty="0" smtClean="0"/>
            <a:t>Data generation</a:t>
          </a:r>
          <a:endParaRPr lang="en-US" sz="2400" dirty="0"/>
        </a:p>
      </dgm:t>
    </dgm:pt>
    <dgm:pt modelId="{1F798416-538D-E74D-943A-750C48EA5E36}" type="parTrans" cxnId="{B98AB202-DB57-AA40-8EED-25AFDC963C84}">
      <dgm:prSet/>
      <dgm:spPr/>
      <dgm:t>
        <a:bodyPr/>
        <a:lstStyle/>
        <a:p>
          <a:endParaRPr lang="en-US" sz="2400"/>
        </a:p>
      </dgm:t>
    </dgm:pt>
    <dgm:pt modelId="{48B2148F-DDF4-754D-A818-870427386027}" type="sibTrans" cxnId="{B98AB202-DB57-AA40-8EED-25AFDC963C84}">
      <dgm:prSet custT="1"/>
      <dgm:spPr/>
      <dgm:t>
        <a:bodyPr/>
        <a:lstStyle/>
        <a:p>
          <a:endParaRPr lang="en-US" sz="2400"/>
        </a:p>
      </dgm:t>
    </dgm:pt>
    <dgm:pt modelId="{B6250F20-DC91-4F4B-A8DE-E8984B419927}">
      <dgm:prSet custT="1"/>
      <dgm:spPr/>
      <dgm:t>
        <a:bodyPr/>
        <a:lstStyle/>
        <a:p>
          <a:r>
            <a:rPr lang="en-US" sz="2400" dirty="0" smtClean="0"/>
            <a:t>Data acquisition</a:t>
          </a:r>
        </a:p>
      </dgm:t>
    </dgm:pt>
    <dgm:pt modelId="{3FB3498B-9E9C-384A-BEFE-5EE5F824DBD4}" type="parTrans" cxnId="{67EE879C-DAF2-2F43-AE4F-50C7D9EDAC65}">
      <dgm:prSet/>
      <dgm:spPr/>
      <dgm:t>
        <a:bodyPr/>
        <a:lstStyle/>
        <a:p>
          <a:endParaRPr lang="en-US" sz="2400"/>
        </a:p>
      </dgm:t>
    </dgm:pt>
    <dgm:pt modelId="{7A3B4859-E86F-DD4D-8B9F-ECA0B5886FE2}" type="sibTrans" cxnId="{67EE879C-DAF2-2F43-AE4F-50C7D9EDAC65}">
      <dgm:prSet custT="1"/>
      <dgm:spPr/>
      <dgm:t>
        <a:bodyPr/>
        <a:lstStyle/>
        <a:p>
          <a:endParaRPr lang="en-US" sz="2400"/>
        </a:p>
      </dgm:t>
    </dgm:pt>
    <dgm:pt modelId="{4FCCA2D2-2B66-5F43-9AA2-52252E5871FA}">
      <dgm:prSet custT="1"/>
      <dgm:spPr/>
      <dgm:t>
        <a:bodyPr/>
        <a:lstStyle/>
        <a:p>
          <a:r>
            <a:rPr lang="en-US" sz="2400" smtClean="0"/>
            <a:t>Data storage</a:t>
          </a:r>
          <a:endParaRPr lang="en-US" sz="2400" dirty="0" smtClean="0"/>
        </a:p>
      </dgm:t>
    </dgm:pt>
    <dgm:pt modelId="{F9A69430-574D-1148-AF70-D363921448A8}" type="parTrans" cxnId="{73F8CEC7-8F86-3F47-B164-6F58D8443BB6}">
      <dgm:prSet/>
      <dgm:spPr/>
      <dgm:t>
        <a:bodyPr/>
        <a:lstStyle/>
        <a:p>
          <a:endParaRPr lang="en-US" sz="2400"/>
        </a:p>
      </dgm:t>
    </dgm:pt>
    <dgm:pt modelId="{48856BE9-E8D9-F14B-8571-96456D7D41E0}" type="sibTrans" cxnId="{73F8CEC7-8F86-3F47-B164-6F58D8443BB6}">
      <dgm:prSet custT="1"/>
      <dgm:spPr/>
      <dgm:t>
        <a:bodyPr/>
        <a:lstStyle/>
        <a:p>
          <a:endParaRPr lang="en-US" sz="2400"/>
        </a:p>
      </dgm:t>
    </dgm:pt>
    <dgm:pt modelId="{0DAB75EF-8AB6-B042-9F07-5418AFC57340}">
      <dgm:prSet custT="1"/>
      <dgm:spPr/>
      <dgm:t>
        <a:bodyPr/>
        <a:lstStyle/>
        <a:p>
          <a:r>
            <a:rPr lang="en-US" sz="2400" dirty="0" smtClean="0"/>
            <a:t>Data analysis</a:t>
          </a:r>
          <a:endParaRPr lang="en-US" sz="2400" dirty="0"/>
        </a:p>
      </dgm:t>
    </dgm:pt>
    <dgm:pt modelId="{D1CB8C56-1877-7C45-B304-63214783E75B}" type="parTrans" cxnId="{F44444F6-9EBF-1B4A-A990-E86AE4EC0829}">
      <dgm:prSet/>
      <dgm:spPr/>
      <dgm:t>
        <a:bodyPr/>
        <a:lstStyle/>
        <a:p>
          <a:endParaRPr lang="en-US" sz="2400"/>
        </a:p>
      </dgm:t>
    </dgm:pt>
    <dgm:pt modelId="{19C42D5E-6EA5-D446-B4AC-C64C0BD1A486}" type="sibTrans" cxnId="{F44444F6-9EBF-1B4A-A990-E86AE4EC0829}">
      <dgm:prSet custT="1"/>
      <dgm:spPr/>
      <dgm:t>
        <a:bodyPr/>
        <a:lstStyle/>
        <a:p>
          <a:endParaRPr lang="en-US" sz="2400"/>
        </a:p>
      </dgm:t>
    </dgm:pt>
    <dgm:pt modelId="{A42B48C2-213C-1E4F-93E3-037F6CA39DAE}">
      <dgm:prSet custT="1"/>
      <dgm:spPr/>
      <dgm:t>
        <a:bodyPr/>
        <a:lstStyle/>
        <a:p>
          <a:r>
            <a:rPr lang="en-US" sz="2400" dirty="0" smtClean="0"/>
            <a:t>Data Visualization or interpretation</a:t>
          </a:r>
          <a:endParaRPr lang="en-US" sz="2400" dirty="0"/>
        </a:p>
      </dgm:t>
    </dgm:pt>
    <dgm:pt modelId="{95363CD5-96EA-1A4E-A177-A7CCF9CADA45}" type="parTrans" cxnId="{31E0A087-B65C-9944-AFFC-8BE317FE847F}">
      <dgm:prSet/>
      <dgm:spPr/>
      <dgm:t>
        <a:bodyPr/>
        <a:lstStyle/>
        <a:p>
          <a:endParaRPr lang="en-US" sz="2400"/>
        </a:p>
      </dgm:t>
    </dgm:pt>
    <dgm:pt modelId="{750A15AA-FCCD-B541-96BD-12D7A685C3A0}" type="sibTrans" cxnId="{31E0A087-B65C-9944-AFFC-8BE317FE847F}">
      <dgm:prSet custT="1"/>
      <dgm:spPr/>
      <dgm:t>
        <a:bodyPr/>
        <a:lstStyle/>
        <a:p>
          <a:endParaRPr lang="en-US" sz="2400"/>
        </a:p>
      </dgm:t>
    </dgm:pt>
    <dgm:pt modelId="{F7195AEB-EE7B-1345-9BCC-BA2FC6192051}">
      <dgm:prSet custT="1"/>
      <dgm:spPr/>
      <dgm:t>
        <a:bodyPr/>
        <a:lstStyle/>
        <a:p>
          <a:r>
            <a:rPr lang="en-US" sz="2400" dirty="0" smtClean="0"/>
            <a:t>Decision making</a:t>
          </a:r>
          <a:endParaRPr lang="en-US" sz="2400" dirty="0"/>
        </a:p>
      </dgm:t>
    </dgm:pt>
    <dgm:pt modelId="{EA96260F-ADC0-D74E-975A-0233854F9F6E}" type="parTrans" cxnId="{90A4BD3F-7AF9-A64B-B2C3-746CDED5A951}">
      <dgm:prSet/>
      <dgm:spPr/>
      <dgm:t>
        <a:bodyPr/>
        <a:lstStyle/>
        <a:p>
          <a:endParaRPr lang="en-US" sz="2400"/>
        </a:p>
      </dgm:t>
    </dgm:pt>
    <dgm:pt modelId="{DA1A59F6-951D-B447-843C-FD0B04564062}" type="sibTrans" cxnId="{90A4BD3F-7AF9-A64B-B2C3-746CDED5A951}">
      <dgm:prSet/>
      <dgm:spPr/>
      <dgm:t>
        <a:bodyPr/>
        <a:lstStyle/>
        <a:p>
          <a:endParaRPr lang="en-US" sz="2400"/>
        </a:p>
      </dgm:t>
    </dgm:pt>
    <dgm:pt modelId="{DA082894-D174-B548-A700-405CABCBC9DF}" type="pres">
      <dgm:prSet presAssocID="{65E0AB09-1B77-EC41-8D0D-AA58DDD33A8F}" presName="diagram" presStyleCnt="0">
        <dgm:presLayoutVars>
          <dgm:dir/>
          <dgm:resizeHandles val="exact"/>
        </dgm:presLayoutVars>
      </dgm:prSet>
      <dgm:spPr/>
    </dgm:pt>
    <dgm:pt modelId="{79CBE9F6-2C09-314B-BED9-FB85FF19716E}" type="pres">
      <dgm:prSet presAssocID="{D37DB450-2674-3C44-8CB5-097A4C5822EC}" presName="node" presStyleLbl="node1" presStyleIdx="0" presStyleCnt="6">
        <dgm:presLayoutVars>
          <dgm:bulletEnabled val="1"/>
        </dgm:presLayoutVars>
      </dgm:prSet>
      <dgm:spPr/>
      <dgm:t>
        <a:bodyPr/>
        <a:lstStyle/>
        <a:p>
          <a:endParaRPr lang="en-US"/>
        </a:p>
      </dgm:t>
    </dgm:pt>
    <dgm:pt modelId="{14AF79BD-4877-2D4B-A5CA-338A3C99FDD3}" type="pres">
      <dgm:prSet presAssocID="{48B2148F-DDF4-754D-A818-870427386027}" presName="sibTrans" presStyleLbl="sibTrans2D1" presStyleIdx="0" presStyleCnt="5"/>
      <dgm:spPr/>
      <dgm:t>
        <a:bodyPr/>
        <a:lstStyle/>
        <a:p>
          <a:endParaRPr lang="en-US"/>
        </a:p>
      </dgm:t>
    </dgm:pt>
    <dgm:pt modelId="{4FC64AE5-47BD-A74B-A972-3CB0EA98157E}" type="pres">
      <dgm:prSet presAssocID="{48B2148F-DDF4-754D-A818-870427386027}" presName="connectorText" presStyleLbl="sibTrans2D1" presStyleIdx="0" presStyleCnt="5"/>
      <dgm:spPr/>
      <dgm:t>
        <a:bodyPr/>
        <a:lstStyle/>
        <a:p>
          <a:endParaRPr lang="en-US"/>
        </a:p>
      </dgm:t>
    </dgm:pt>
    <dgm:pt modelId="{50BDA902-7551-EF4D-B442-44BB2162E514}" type="pres">
      <dgm:prSet presAssocID="{B6250F20-DC91-4F4B-A8DE-E8984B419927}" presName="node" presStyleLbl="node1" presStyleIdx="1" presStyleCnt="6">
        <dgm:presLayoutVars>
          <dgm:bulletEnabled val="1"/>
        </dgm:presLayoutVars>
      </dgm:prSet>
      <dgm:spPr/>
      <dgm:t>
        <a:bodyPr/>
        <a:lstStyle/>
        <a:p>
          <a:endParaRPr lang="en-US"/>
        </a:p>
      </dgm:t>
    </dgm:pt>
    <dgm:pt modelId="{BB0FEB8A-4FDD-1A44-B3FF-F4FAE61A1263}" type="pres">
      <dgm:prSet presAssocID="{7A3B4859-E86F-DD4D-8B9F-ECA0B5886FE2}" presName="sibTrans" presStyleLbl="sibTrans2D1" presStyleIdx="1" presStyleCnt="5"/>
      <dgm:spPr/>
      <dgm:t>
        <a:bodyPr/>
        <a:lstStyle/>
        <a:p>
          <a:endParaRPr lang="en-US"/>
        </a:p>
      </dgm:t>
    </dgm:pt>
    <dgm:pt modelId="{D6DF2F09-9BDA-5046-B57C-1CB331FAFA5D}" type="pres">
      <dgm:prSet presAssocID="{7A3B4859-E86F-DD4D-8B9F-ECA0B5886FE2}" presName="connectorText" presStyleLbl="sibTrans2D1" presStyleIdx="1" presStyleCnt="5"/>
      <dgm:spPr/>
      <dgm:t>
        <a:bodyPr/>
        <a:lstStyle/>
        <a:p>
          <a:endParaRPr lang="en-US"/>
        </a:p>
      </dgm:t>
    </dgm:pt>
    <dgm:pt modelId="{EDEA5590-BEB8-064B-A8AC-5A77330DF91A}" type="pres">
      <dgm:prSet presAssocID="{4FCCA2D2-2B66-5F43-9AA2-52252E5871FA}" presName="node" presStyleLbl="node1" presStyleIdx="2" presStyleCnt="6">
        <dgm:presLayoutVars>
          <dgm:bulletEnabled val="1"/>
        </dgm:presLayoutVars>
      </dgm:prSet>
      <dgm:spPr/>
      <dgm:t>
        <a:bodyPr/>
        <a:lstStyle/>
        <a:p>
          <a:endParaRPr lang="en-US"/>
        </a:p>
      </dgm:t>
    </dgm:pt>
    <dgm:pt modelId="{AF6EACD7-F2D4-2D45-A5C4-A1A5F36215D4}" type="pres">
      <dgm:prSet presAssocID="{48856BE9-E8D9-F14B-8571-96456D7D41E0}" presName="sibTrans" presStyleLbl="sibTrans2D1" presStyleIdx="2" presStyleCnt="5"/>
      <dgm:spPr/>
      <dgm:t>
        <a:bodyPr/>
        <a:lstStyle/>
        <a:p>
          <a:endParaRPr lang="en-US"/>
        </a:p>
      </dgm:t>
    </dgm:pt>
    <dgm:pt modelId="{89A82C01-90C0-1F43-B307-47FA73CB3840}" type="pres">
      <dgm:prSet presAssocID="{48856BE9-E8D9-F14B-8571-96456D7D41E0}" presName="connectorText" presStyleLbl="sibTrans2D1" presStyleIdx="2" presStyleCnt="5"/>
      <dgm:spPr/>
      <dgm:t>
        <a:bodyPr/>
        <a:lstStyle/>
        <a:p>
          <a:endParaRPr lang="en-US"/>
        </a:p>
      </dgm:t>
    </dgm:pt>
    <dgm:pt modelId="{386664A3-4768-A144-8222-8C0D01643726}" type="pres">
      <dgm:prSet presAssocID="{0DAB75EF-8AB6-B042-9F07-5418AFC57340}" presName="node" presStyleLbl="node1" presStyleIdx="3" presStyleCnt="6">
        <dgm:presLayoutVars>
          <dgm:bulletEnabled val="1"/>
        </dgm:presLayoutVars>
      </dgm:prSet>
      <dgm:spPr/>
      <dgm:t>
        <a:bodyPr/>
        <a:lstStyle/>
        <a:p>
          <a:endParaRPr lang="en-US"/>
        </a:p>
      </dgm:t>
    </dgm:pt>
    <dgm:pt modelId="{4D0E65A8-FB4C-0245-A992-5DF8EF2D4875}" type="pres">
      <dgm:prSet presAssocID="{19C42D5E-6EA5-D446-B4AC-C64C0BD1A486}" presName="sibTrans" presStyleLbl="sibTrans2D1" presStyleIdx="3" presStyleCnt="5"/>
      <dgm:spPr/>
      <dgm:t>
        <a:bodyPr/>
        <a:lstStyle/>
        <a:p>
          <a:endParaRPr lang="en-US"/>
        </a:p>
      </dgm:t>
    </dgm:pt>
    <dgm:pt modelId="{808E3D26-E135-C049-89D8-56737D0CD768}" type="pres">
      <dgm:prSet presAssocID="{19C42D5E-6EA5-D446-B4AC-C64C0BD1A486}" presName="connectorText" presStyleLbl="sibTrans2D1" presStyleIdx="3" presStyleCnt="5"/>
      <dgm:spPr/>
      <dgm:t>
        <a:bodyPr/>
        <a:lstStyle/>
        <a:p>
          <a:endParaRPr lang="en-US"/>
        </a:p>
      </dgm:t>
    </dgm:pt>
    <dgm:pt modelId="{6C7D5F40-6101-0840-B6B4-6912073879A7}" type="pres">
      <dgm:prSet presAssocID="{A42B48C2-213C-1E4F-93E3-037F6CA39DAE}" presName="node" presStyleLbl="node1" presStyleIdx="4" presStyleCnt="6">
        <dgm:presLayoutVars>
          <dgm:bulletEnabled val="1"/>
        </dgm:presLayoutVars>
      </dgm:prSet>
      <dgm:spPr/>
      <dgm:t>
        <a:bodyPr/>
        <a:lstStyle/>
        <a:p>
          <a:endParaRPr lang="en-US"/>
        </a:p>
      </dgm:t>
    </dgm:pt>
    <dgm:pt modelId="{D754BC38-0C60-D140-913E-1764312D715E}" type="pres">
      <dgm:prSet presAssocID="{750A15AA-FCCD-B541-96BD-12D7A685C3A0}" presName="sibTrans" presStyleLbl="sibTrans2D1" presStyleIdx="4" presStyleCnt="5"/>
      <dgm:spPr/>
      <dgm:t>
        <a:bodyPr/>
        <a:lstStyle/>
        <a:p>
          <a:endParaRPr lang="en-US"/>
        </a:p>
      </dgm:t>
    </dgm:pt>
    <dgm:pt modelId="{91669278-79B2-484A-9E69-A0C50140CD95}" type="pres">
      <dgm:prSet presAssocID="{750A15AA-FCCD-B541-96BD-12D7A685C3A0}" presName="connectorText" presStyleLbl="sibTrans2D1" presStyleIdx="4" presStyleCnt="5"/>
      <dgm:spPr/>
      <dgm:t>
        <a:bodyPr/>
        <a:lstStyle/>
        <a:p>
          <a:endParaRPr lang="en-US"/>
        </a:p>
      </dgm:t>
    </dgm:pt>
    <dgm:pt modelId="{1A9BF75D-2B31-7C45-B974-220DC1BCEE83}" type="pres">
      <dgm:prSet presAssocID="{F7195AEB-EE7B-1345-9BCC-BA2FC6192051}" presName="node" presStyleLbl="node1" presStyleIdx="5" presStyleCnt="6">
        <dgm:presLayoutVars>
          <dgm:bulletEnabled val="1"/>
        </dgm:presLayoutVars>
      </dgm:prSet>
      <dgm:spPr/>
      <dgm:t>
        <a:bodyPr/>
        <a:lstStyle/>
        <a:p>
          <a:endParaRPr lang="en-US"/>
        </a:p>
      </dgm:t>
    </dgm:pt>
  </dgm:ptLst>
  <dgm:cxnLst>
    <dgm:cxn modelId="{73F8CEC7-8F86-3F47-B164-6F58D8443BB6}" srcId="{65E0AB09-1B77-EC41-8D0D-AA58DDD33A8F}" destId="{4FCCA2D2-2B66-5F43-9AA2-52252E5871FA}" srcOrd="2" destOrd="0" parTransId="{F9A69430-574D-1148-AF70-D363921448A8}" sibTransId="{48856BE9-E8D9-F14B-8571-96456D7D41E0}"/>
    <dgm:cxn modelId="{67EE879C-DAF2-2F43-AE4F-50C7D9EDAC65}" srcId="{65E0AB09-1B77-EC41-8D0D-AA58DDD33A8F}" destId="{B6250F20-DC91-4F4B-A8DE-E8984B419927}" srcOrd="1" destOrd="0" parTransId="{3FB3498B-9E9C-384A-BEFE-5EE5F824DBD4}" sibTransId="{7A3B4859-E86F-DD4D-8B9F-ECA0B5886FE2}"/>
    <dgm:cxn modelId="{C8E986F6-BFED-E847-BF73-F478CB6A663B}" type="presOf" srcId="{A42B48C2-213C-1E4F-93E3-037F6CA39DAE}" destId="{6C7D5F40-6101-0840-B6B4-6912073879A7}" srcOrd="0" destOrd="0" presId="urn:microsoft.com/office/officeart/2005/8/layout/process5"/>
    <dgm:cxn modelId="{90A4BD3F-7AF9-A64B-B2C3-746CDED5A951}" srcId="{65E0AB09-1B77-EC41-8D0D-AA58DDD33A8F}" destId="{F7195AEB-EE7B-1345-9BCC-BA2FC6192051}" srcOrd="5" destOrd="0" parTransId="{EA96260F-ADC0-D74E-975A-0233854F9F6E}" sibTransId="{DA1A59F6-951D-B447-843C-FD0B04564062}"/>
    <dgm:cxn modelId="{B98AB202-DB57-AA40-8EED-25AFDC963C84}" srcId="{65E0AB09-1B77-EC41-8D0D-AA58DDD33A8F}" destId="{D37DB450-2674-3C44-8CB5-097A4C5822EC}" srcOrd="0" destOrd="0" parTransId="{1F798416-538D-E74D-943A-750C48EA5E36}" sibTransId="{48B2148F-DDF4-754D-A818-870427386027}"/>
    <dgm:cxn modelId="{BD8B403F-3851-B541-9B8D-528318AF07C7}" type="presOf" srcId="{48B2148F-DDF4-754D-A818-870427386027}" destId="{14AF79BD-4877-2D4B-A5CA-338A3C99FDD3}" srcOrd="0" destOrd="0" presId="urn:microsoft.com/office/officeart/2005/8/layout/process5"/>
    <dgm:cxn modelId="{4322A0A0-AADC-2249-829B-206C1ADF999C}" type="presOf" srcId="{19C42D5E-6EA5-D446-B4AC-C64C0BD1A486}" destId="{4D0E65A8-FB4C-0245-A992-5DF8EF2D4875}" srcOrd="0" destOrd="0" presId="urn:microsoft.com/office/officeart/2005/8/layout/process5"/>
    <dgm:cxn modelId="{2565935F-2487-B746-8010-B90C4E0F511F}" type="presOf" srcId="{7A3B4859-E86F-DD4D-8B9F-ECA0B5886FE2}" destId="{BB0FEB8A-4FDD-1A44-B3FF-F4FAE61A1263}" srcOrd="0" destOrd="0" presId="urn:microsoft.com/office/officeart/2005/8/layout/process5"/>
    <dgm:cxn modelId="{B269523C-DAF8-D249-B1D6-AC693B54F932}" type="presOf" srcId="{48B2148F-DDF4-754D-A818-870427386027}" destId="{4FC64AE5-47BD-A74B-A972-3CB0EA98157E}" srcOrd="1" destOrd="0" presId="urn:microsoft.com/office/officeart/2005/8/layout/process5"/>
    <dgm:cxn modelId="{1F686DB4-5066-C54A-9ED4-D73465F4192C}" type="presOf" srcId="{4FCCA2D2-2B66-5F43-9AA2-52252E5871FA}" destId="{EDEA5590-BEB8-064B-A8AC-5A77330DF91A}" srcOrd="0" destOrd="0" presId="urn:microsoft.com/office/officeart/2005/8/layout/process5"/>
    <dgm:cxn modelId="{E3A8EA2A-A6F9-6841-80C2-501301D73F08}" type="presOf" srcId="{19C42D5E-6EA5-D446-B4AC-C64C0BD1A486}" destId="{808E3D26-E135-C049-89D8-56737D0CD768}" srcOrd="1" destOrd="0" presId="urn:microsoft.com/office/officeart/2005/8/layout/process5"/>
    <dgm:cxn modelId="{8CCC44D1-ABFB-3D48-AE30-E7C1C6C3518D}" type="presOf" srcId="{48856BE9-E8D9-F14B-8571-96456D7D41E0}" destId="{AF6EACD7-F2D4-2D45-A5C4-A1A5F36215D4}" srcOrd="0" destOrd="0" presId="urn:microsoft.com/office/officeart/2005/8/layout/process5"/>
    <dgm:cxn modelId="{532E71A4-DA2F-5A46-B6F7-D64BBBABAC91}" type="presOf" srcId="{750A15AA-FCCD-B541-96BD-12D7A685C3A0}" destId="{D754BC38-0C60-D140-913E-1764312D715E}" srcOrd="0" destOrd="0" presId="urn:microsoft.com/office/officeart/2005/8/layout/process5"/>
    <dgm:cxn modelId="{D2F3FC85-B615-1046-A4E2-1AB58E04A0F1}" type="presOf" srcId="{750A15AA-FCCD-B541-96BD-12D7A685C3A0}" destId="{91669278-79B2-484A-9E69-A0C50140CD95}" srcOrd="1" destOrd="0" presId="urn:microsoft.com/office/officeart/2005/8/layout/process5"/>
    <dgm:cxn modelId="{6CDEF974-28B3-6D4B-9490-82A3F277BF1A}" type="presOf" srcId="{7A3B4859-E86F-DD4D-8B9F-ECA0B5886FE2}" destId="{D6DF2F09-9BDA-5046-B57C-1CB331FAFA5D}" srcOrd="1" destOrd="0" presId="urn:microsoft.com/office/officeart/2005/8/layout/process5"/>
    <dgm:cxn modelId="{F85992C2-A4E3-444D-8839-DA9D0F7C680F}" type="presOf" srcId="{48856BE9-E8D9-F14B-8571-96456D7D41E0}" destId="{89A82C01-90C0-1F43-B307-47FA73CB3840}" srcOrd="1" destOrd="0" presId="urn:microsoft.com/office/officeart/2005/8/layout/process5"/>
    <dgm:cxn modelId="{31E0A087-B65C-9944-AFFC-8BE317FE847F}" srcId="{65E0AB09-1B77-EC41-8D0D-AA58DDD33A8F}" destId="{A42B48C2-213C-1E4F-93E3-037F6CA39DAE}" srcOrd="4" destOrd="0" parTransId="{95363CD5-96EA-1A4E-A177-A7CCF9CADA45}" sibTransId="{750A15AA-FCCD-B541-96BD-12D7A685C3A0}"/>
    <dgm:cxn modelId="{5E6CD91D-0A2B-4941-9A42-65B838227E02}" type="presOf" srcId="{65E0AB09-1B77-EC41-8D0D-AA58DDD33A8F}" destId="{DA082894-D174-B548-A700-405CABCBC9DF}" srcOrd="0" destOrd="0" presId="urn:microsoft.com/office/officeart/2005/8/layout/process5"/>
    <dgm:cxn modelId="{BD67B3B6-0AF9-D64E-870C-EF2AE8F7B217}" type="presOf" srcId="{0DAB75EF-8AB6-B042-9F07-5418AFC57340}" destId="{386664A3-4768-A144-8222-8C0D01643726}" srcOrd="0" destOrd="0" presId="urn:microsoft.com/office/officeart/2005/8/layout/process5"/>
    <dgm:cxn modelId="{D7C3AD4E-4DF9-6149-9E47-854FC266D940}" type="presOf" srcId="{D37DB450-2674-3C44-8CB5-097A4C5822EC}" destId="{79CBE9F6-2C09-314B-BED9-FB85FF19716E}" srcOrd="0" destOrd="0" presId="urn:microsoft.com/office/officeart/2005/8/layout/process5"/>
    <dgm:cxn modelId="{F44444F6-9EBF-1B4A-A990-E86AE4EC0829}" srcId="{65E0AB09-1B77-EC41-8D0D-AA58DDD33A8F}" destId="{0DAB75EF-8AB6-B042-9F07-5418AFC57340}" srcOrd="3" destOrd="0" parTransId="{D1CB8C56-1877-7C45-B304-63214783E75B}" sibTransId="{19C42D5E-6EA5-D446-B4AC-C64C0BD1A486}"/>
    <dgm:cxn modelId="{6D4C3539-21C5-2E49-89E2-ABD59596C781}" type="presOf" srcId="{B6250F20-DC91-4F4B-A8DE-E8984B419927}" destId="{50BDA902-7551-EF4D-B442-44BB2162E514}" srcOrd="0" destOrd="0" presId="urn:microsoft.com/office/officeart/2005/8/layout/process5"/>
    <dgm:cxn modelId="{95196863-C2B8-7A49-ACFB-91B52D417678}" type="presOf" srcId="{F7195AEB-EE7B-1345-9BCC-BA2FC6192051}" destId="{1A9BF75D-2B31-7C45-B974-220DC1BCEE83}" srcOrd="0" destOrd="0" presId="urn:microsoft.com/office/officeart/2005/8/layout/process5"/>
    <dgm:cxn modelId="{B9651325-4AA6-0A4C-B84D-3907D22BF359}" type="presParOf" srcId="{DA082894-D174-B548-A700-405CABCBC9DF}" destId="{79CBE9F6-2C09-314B-BED9-FB85FF19716E}" srcOrd="0" destOrd="0" presId="urn:microsoft.com/office/officeart/2005/8/layout/process5"/>
    <dgm:cxn modelId="{40BD7604-CAEE-1146-A18B-AC8F48A7A60F}" type="presParOf" srcId="{DA082894-D174-B548-A700-405CABCBC9DF}" destId="{14AF79BD-4877-2D4B-A5CA-338A3C99FDD3}" srcOrd="1" destOrd="0" presId="urn:microsoft.com/office/officeart/2005/8/layout/process5"/>
    <dgm:cxn modelId="{660C5C83-0393-914D-AA3D-58F28DFF043A}" type="presParOf" srcId="{14AF79BD-4877-2D4B-A5CA-338A3C99FDD3}" destId="{4FC64AE5-47BD-A74B-A972-3CB0EA98157E}" srcOrd="0" destOrd="0" presId="urn:microsoft.com/office/officeart/2005/8/layout/process5"/>
    <dgm:cxn modelId="{B6138D16-C694-084D-A5B6-B96DFA5E3154}" type="presParOf" srcId="{DA082894-D174-B548-A700-405CABCBC9DF}" destId="{50BDA902-7551-EF4D-B442-44BB2162E514}" srcOrd="2" destOrd="0" presId="urn:microsoft.com/office/officeart/2005/8/layout/process5"/>
    <dgm:cxn modelId="{D46E0548-D109-0442-8E80-870BFF48A1C3}" type="presParOf" srcId="{DA082894-D174-B548-A700-405CABCBC9DF}" destId="{BB0FEB8A-4FDD-1A44-B3FF-F4FAE61A1263}" srcOrd="3" destOrd="0" presId="urn:microsoft.com/office/officeart/2005/8/layout/process5"/>
    <dgm:cxn modelId="{62131578-6428-7044-8A5E-EF0B364931ED}" type="presParOf" srcId="{BB0FEB8A-4FDD-1A44-B3FF-F4FAE61A1263}" destId="{D6DF2F09-9BDA-5046-B57C-1CB331FAFA5D}" srcOrd="0" destOrd="0" presId="urn:microsoft.com/office/officeart/2005/8/layout/process5"/>
    <dgm:cxn modelId="{3E2BD158-1500-6A4C-B99E-9982E7584CBC}" type="presParOf" srcId="{DA082894-D174-B548-A700-405CABCBC9DF}" destId="{EDEA5590-BEB8-064B-A8AC-5A77330DF91A}" srcOrd="4" destOrd="0" presId="urn:microsoft.com/office/officeart/2005/8/layout/process5"/>
    <dgm:cxn modelId="{1D413F68-19AC-4F4F-8C9B-56A8B23F8F50}" type="presParOf" srcId="{DA082894-D174-B548-A700-405CABCBC9DF}" destId="{AF6EACD7-F2D4-2D45-A5C4-A1A5F36215D4}" srcOrd="5" destOrd="0" presId="urn:microsoft.com/office/officeart/2005/8/layout/process5"/>
    <dgm:cxn modelId="{E85204B4-FB6A-2E40-A8E9-01225CD80820}" type="presParOf" srcId="{AF6EACD7-F2D4-2D45-A5C4-A1A5F36215D4}" destId="{89A82C01-90C0-1F43-B307-47FA73CB3840}" srcOrd="0" destOrd="0" presId="urn:microsoft.com/office/officeart/2005/8/layout/process5"/>
    <dgm:cxn modelId="{FF464490-27C8-C94D-B027-F568F4DC5B42}" type="presParOf" srcId="{DA082894-D174-B548-A700-405CABCBC9DF}" destId="{386664A3-4768-A144-8222-8C0D01643726}" srcOrd="6" destOrd="0" presId="urn:microsoft.com/office/officeart/2005/8/layout/process5"/>
    <dgm:cxn modelId="{6EDAE519-7D8A-F947-9B65-84B9C22CEA31}" type="presParOf" srcId="{DA082894-D174-B548-A700-405CABCBC9DF}" destId="{4D0E65A8-FB4C-0245-A992-5DF8EF2D4875}" srcOrd="7" destOrd="0" presId="urn:microsoft.com/office/officeart/2005/8/layout/process5"/>
    <dgm:cxn modelId="{5FA7EAD5-D291-1A47-A52D-5024854F8D60}" type="presParOf" srcId="{4D0E65A8-FB4C-0245-A992-5DF8EF2D4875}" destId="{808E3D26-E135-C049-89D8-56737D0CD768}" srcOrd="0" destOrd="0" presId="urn:microsoft.com/office/officeart/2005/8/layout/process5"/>
    <dgm:cxn modelId="{11FE41D3-3BEC-C84B-8997-1D69D0A71056}" type="presParOf" srcId="{DA082894-D174-B548-A700-405CABCBC9DF}" destId="{6C7D5F40-6101-0840-B6B4-6912073879A7}" srcOrd="8" destOrd="0" presId="urn:microsoft.com/office/officeart/2005/8/layout/process5"/>
    <dgm:cxn modelId="{08BFD835-CC51-B94B-A86C-6F5964F9180F}" type="presParOf" srcId="{DA082894-D174-B548-A700-405CABCBC9DF}" destId="{D754BC38-0C60-D140-913E-1764312D715E}" srcOrd="9" destOrd="0" presId="urn:microsoft.com/office/officeart/2005/8/layout/process5"/>
    <dgm:cxn modelId="{4507C054-FE46-EC48-888E-2AB3F1AB8470}" type="presParOf" srcId="{D754BC38-0C60-D140-913E-1764312D715E}" destId="{91669278-79B2-484A-9E69-A0C50140CD95}" srcOrd="0" destOrd="0" presId="urn:microsoft.com/office/officeart/2005/8/layout/process5"/>
    <dgm:cxn modelId="{DE44D3D6-3C61-2D46-9BE8-DDB3D4F0EF67}" type="presParOf" srcId="{DA082894-D174-B548-A700-405CABCBC9DF}" destId="{1A9BF75D-2B31-7C45-B974-220DC1BCEE83}"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CBE9F6-2C09-314B-BED9-FB85FF19716E}">
      <dsp:nvSpPr>
        <dsp:cNvPr id="0" name=""/>
        <dsp:cNvSpPr/>
      </dsp:nvSpPr>
      <dsp:spPr>
        <a:xfrm>
          <a:off x="8036" y="622958"/>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Data generation</a:t>
          </a:r>
          <a:endParaRPr lang="en-US" sz="2400" kern="1200" dirty="0"/>
        </a:p>
      </dsp:txBody>
      <dsp:txXfrm>
        <a:off x="50249" y="665171"/>
        <a:ext cx="2317659" cy="1356825"/>
      </dsp:txXfrm>
    </dsp:sp>
    <dsp:sp modelId="{14AF79BD-4877-2D4B-A5CA-338A3C99FDD3}">
      <dsp:nvSpPr>
        <dsp:cNvPr id="0" name=""/>
        <dsp:cNvSpPr/>
      </dsp:nvSpPr>
      <dsp:spPr>
        <a:xfrm>
          <a:off x="2621506" y="1045725"/>
          <a:ext cx="509242" cy="595717"/>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2621506" y="1164868"/>
        <a:ext cx="356469" cy="357431"/>
      </dsp:txXfrm>
    </dsp:sp>
    <dsp:sp modelId="{50BDA902-7551-EF4D-B442-44BB2162E514}">
      <dsp:nvSpPr>
        <dsp:cNvPr id="0" name=""/>
        <dsp:cNvSpPr/>
      </dsp:nvSpPr>
      <dsp:spPr>
        <a:xfrm>
          <a:off x="3370957" y="622958"/>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Data acquisition</a:t>
          </a:r>
        </a:p>
      </dsp:txBody>
      <dsp:txXfrm>
        <a:off x="3413170" y="665171"/>
        <a:ext cx="2317659" cy="1356825"/>
      </dsp:txXfrm>
    </dsp:sp>
    <dsp:sp modelId="{BB0FEB8A-4FDD-1A44-B3FF-F4FAE61A1263}">
      <dsp:nvSpPr>
        <dsp:cNvPr id="0" name=""/>
        <dsp:cNvSpPr/>
      </dsp:nvSpPr>
      <dsp:spPr>
        <a:xfrm>
          <a:off x="5984426" y="1045725"/>
          <a:ext cx="509242" cy="595717"/>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a:off x="5984426" y="1164868"/>
        <a:ext cx="356469" cy="357431"/>
      </dsp:txXfrm>
    </dsp:sp>
    <dsp:sp modelId="{EDEA5590-BEB8-064B-A8AC-5A77330DF91A}">
      <dsp:nvSpPr>
        <dsp:cNvPr id="0" name=""/>
        <dsp:cNvSpPr/>
      </dsp:nvSpPr>
      <dsp:spPr>
        <a:xfrm>
          <a:off x="6733877" y="622958"/>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smtClean="0"/>
            <a:t>Data storage</a:t>
          </a:r>
          <a:endParaRPr lang="en-US" sz="2400" kern="1200" dirty="0" smtClean="0"/>
        </a:p>
      </dsp:txBody>
      <dsp:txXfrm>
        <a:off x="6776090" y="665171"/>
        <a:ext cx="2317659" cy="1356825"/>
      </dsp:txXfrm>
    </dsp:sp>
    <dsp:sp modelId="{AF6EACD7-F2D4-2D45-A5C4-A1A5F36215D4}">
      <dsp:nvSpPr>
        <dsp:cNvPr id="0" name=""/>
        <dsp:cNvSpPr/>
      </dsp:nvSpPr>
      <dsp:spPr>
        <a:xfrm rot="5400000">
          <a:off x="7680299" y="2232355"/>
          <a:ext cx="509242" cy="595717"/>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5400000">
        <a:off x="7756205" y="2275593"/>
        <a:ext cx="357431" cy="356469"/>
      </dsp:txXfrm>
    </dsp:sp>
    <dsp:sp modelId="{386664A3-4768-A144-8222-8C0D01643726}">
      <dsp:nvSpPr>
        <dsp:cNvPr id="0" name=""/>
        <dsp:cNvSpPr/>
      </dsp:nvSpPr>
      <dsp:spPr>
        <a:xfrm>
          <a:off x="6733877" y="3025044"/>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Data analysis</a:t>
          </a:r>
          <a:endParaRPr lang="en-US" sz="2400" kern="1200" dirty="0"/>
        </a:p>
      </dsp:txBody>
      <dsp:txXfrm>
        <a:off x="6776090" y="3067257"/>
        <a:ext cx="2317659" cy="1356825"/>
      </dsp:txXfrm>
    </dsp:sp>
    <dsp:sp modelId="{4D0E65A8-FB4C-0245-A992-5DF8EF2D4875}">
      <dsp:nvSpPr>
        <dsp:cNvPr id="0" name=""/>
        <dsp:cNvSpPr/>
      </dsp:nvSpPr>
      <dsp:spPr>
        <a:xfrm rot="10800000">
          <a:off x="6013251" y="3447811"/>
          <a:ext cx="509242" cy="595717"/>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6166024" y="3566954"/>
        <a:ext cx="356469" cy="357431"/>
      </dsp:txXfrm>
    </dsp:sp>
    <dsp:sp modelId="{6C7D5F40-6101-0840-B6B4-6912073879A7}">
      <dsp:nvSpPr>
        <dsp:cNvPr id="0" name=""/>
        <dsp:cNvSpPr/>
      </dsp:nvSpPr>
      <dsp:spPr>
        <a:xfrm>
          <a:off x="3370957" y="3025044"/>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Data Visualization or interpretation</a:t>
          </a:r>
          <a:endParaRPr lang="en-US" sz="2400" kern="1200" dirty="0"/>
        </a:p>
      </dsp:txBody>
      <dsp:txXfrm>
        <a:off x="3413170" y="3067257"/>
        <a:ext cx="2317659" cy="1356825"/>
      </dsp:txXfrm>
    </dsp:sp>
    <dsp:sp modelId="{D754BC38-0C60-D140-913E-1764312D715E}">
      <dsp:nvSpPr>
        <dsp:cNvPr id="0" name=""/>
        <dsp:cNvSpPr/>
      </dsp:nvSpPr>
      <dsp:spPr>
        <a:xfrm rot="10800000">
          <a:off x="2650331" y="3447811"/>
          <a:ext cx="509242" cy="595717"/>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1066800">
            <a:lnSpc>
              <a:spcPct val="90000"/>
            </a:lnSpc>
            <a:spcBef>
              <a:spcPct val="0"/>
            </a:spcBef>
            <a:spcAft>
              <a:spcPct val="35000"/>
            </a:spcAft>
          </a:pPr>
          <a:endParaRPr lang="en-US" sz="2400" kern="1200"/>
        </a:p>
      </dsp:txBody>
      <dsp:txXfrm rot="10800000">
        <a:off x="2803104" y="3566954"/>
        <a:ext cx="356469" cy="357431"/>
      </dsp:txXfrm>
    </dsp:sp>
    <dsp:sp modelId="{1A9BF75D-2B31-7C45-B974-220DC1BCEE83}">
      <dsp:nvSpPr>
        <dsp:cNvPr id="0" name=""/>
        <dsp:cNvSpPr/>
      </dsp:nvSpPr>
      <dsp:spPr>
        <a:xfrm>
          <a:off x="8036" y="3025044"/>
          <a:ext cx="2402085" cy="1441251"/>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Decision making</a:t>
          </a:r>
          <a:endParaRPr lang="en-US" sz="2400" kern="1200" dirty="0"/>
        </a:p>
      </dsp:txBody>
      <dsp:txXfrm>
        <a:off x="50249" y="3067257"/>
        <a:ext cx="2317659" cy="1356825"/>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png>
</file>

<file path=ppt/media/image13.jpeg>
</file>

<file path=ppt/media/image14.png>
</file>

<file path=ppt/media/image2.png>
</file>

<file path=ppt/media/image3.png>
</file>

<file path=ppt/media/image4.png>
</file>

<file path=ppt/media/image5.png>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CBD751-40FF-48F9-B0BF-D33832D65A68}" type="datetimeFigureOut">
              <a:rPr lang="en-US" smtClean="0"/>
              <a:t>2/19/2019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9ABAA0-22E9-44EF-81BD-A891E9448254}" type="slidenum">
              <a:rPr lang="en-US" smtClean="0"/>
              <a:t>‹#›</a:t>
            </a:fld>
            <a:endParaRPr lang="en-US"/>
          </a:p>
        </p:txBody>
      </p:sp>
    </p:spTree>
    <p:extLst>
      <p:ext uri="{BB962C8B-B14F-4D97-AF65-F5344CB8AC3E}">
        <p14:creationId xmlns:p14="http://schemas.microsoft.com/office/powerpoint/2010/main" val="116730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89ABAA0-22E9-44EF-81BD-A891E9448254}" type="slidenum">
              <a:rPr lang="en-US" smtClean="0"/>
              <a:t>1</a:t>
            </a:fld>
            <a:endParaRPr lang="en-US"/>
          </a:p>
        </p:txBody>
      </p:sp>
    </p:spTree>
    <p:extLst>
      <p:ext uri="{BB962C8B-B14F-4D97-AF65-F5344CB8AC3E}">
        <p14:creationId xmlns:p14="http://schemas.microsoft.com/office/powerpoint/2010/main" val="573125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Big data VS Artificial Intelligence</a:t>
            </a:r>
          </a:p>
          <a:p>
            <a:r>
              <a:rPr lang="en-US" dirty="0" smtClean="0"/>
              <a:t>Big data VS Industrial 4.0</a:t>
            </a:r>
          </a:p>
          <a:p>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40</a:t>
            </a:fld>
            <a:endParaRPr lang="en-US"/>
          </a:p>
        </p:txBody>
      </p:sp>
    </p:spTree>
    <p:extLst>
      <p:ext uri="{BB962C8B-B14F-4D97-AF65-F5344CB8AC3E}">
        <p14:creationId xmlns:p14="http://schemas.microsoft.com/office/powerpoint/2010/main" val="1817729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Heterogeneity:</a:t>
            </a:r>
            <a:r>
              <a:rPr lang="en-US" baseline="0" dirty="0" smtClean="0"/>
              <a:t> </a:t>
            </a:r>
            <a:r>
              <a:rPr lang="en-US" sz="1200" b="0" i="0" kern="1200" dirty="0" smtClean="0">
                <a:solidFill>
                  <a:schemeClr val="tx1"/>
                </a:solidFill>
                <a:effectLst/>
                <a:latin typeface="+mn-lt"/>
                <a:ea typeface="+mn-ea"/>
                <a:cs typeface="+mn-cs"/>
              </a:rPr>
              <a:t>quality or state of being diverse in character or content.</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41</a:t>
            </a:fld>
            <a:endParaRPr lang="en-US"/>
          </a:p>
        </p:txBody>
      </p:sp>
    </p:spTree>
    <p:extLst>
      <p:ext uri="{BB962C8B-B14F-4D97-AF65-F5344CB8AC3E}">
        <p14:creationId xmlns:p14="http://schemas.microsoft.com/office/powerpoint/2010/main" val="1223720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Quantitative: measureable in value</a:t>
            </a:r>
          </a:p>
          <a:p>
            <a:r>
              <a:rPr lang="en-US" dirty="0" smtClean="0"/>
              <a:t>qualitative:</a:t>
            </a:r>
            <a:r>
              <a:rPr lang="en-US" baseline="0" dirty="0" smtClean="0"/>
              <a:t> description</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3</a:t>
            </a:fld>
            <a:endParaRPr lang="en-US"/>
          </a:p>
        </p:txBody>
      </p:sp>
    </p:spTree>
    <p:extLst>
      <p:ext uri="{BB962C8B-B14F-4D97-AF65-F5344CB8AC3E}">
        <p14:creationId xmlns:p14="http://schemas.microsoft.com/office/powerpoint/2010/main" val="1090704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Quantitative: measureable in value</a:t>
            </a:r>
          </a:p>
          <a:p>
            <a:r>
              <a:rPr lang="en-US" dirty="0" smtClean="0"/>
              <a:t>qualitative:</a:t>
            </a:r>
            <a:r>
              <a:rPr lang="en-US" baseline="0" dirty="0" smtClean="0"/>
              <a:t> description</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4</a:t>
            </a:fld>
            <a:endParaRPr lang="en-US"/>
          </a:p>
        </p:txBody>
      </p:sp>
    </p:spTree>
    <p:extLst>
      <p:ext uri="{BB962C8B-B14F-4D97-AF65-F5344CB8AC3E}">
        <p14:creationId xmlns:p14="http://schemas.microsoft.com/office/powerpoint/2010/main" val="1108305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Massive data -&gt; also called ‘</a:t>
            </a:r>
            <a:r>
              <a:rPr lang="en-US" dirty="0" err="1" smtClean="0"/>
              <a:t>lotsa</a:t>
            </a:r>
            <a:r>
              <a:rPr lang="en-US" dirty="0" smtClean="0"/>
              <a:t>’ data or very big data</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13</a:t>
            </a:fld>
            <a:endParaRPr lang="en-US"/>
          </a:p>
        </p:txBody>
      </p:sp>
    </p:spTree>
    <p:extLst>
      <p:ext uri="{BB962C8B-B14F-4D97-AF65-F5344CB8AC3E}">
        <p14:creationId xmlns:p14="http://schemas.microsoft.com/office/powerpoint/2010/main" val="808210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14</a:t>
            </a:fld>
            <a:endParaRPr lang="en-US"/>
          </a:p>
        </p:txBody>
      </p:sp>
    </p:spTree>
    <p:extLst>
      <p:ext uri="{BB962C8B-B14F-4D97-AF65-F5344CB8AC3E}">
        <p14:creationId xmlns:p14="http://schemas.microsoft.com/office/powerpoint/2010/main" val="3032412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Protean – change frequently or easily</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15</a:t>
            </a:fld>
            <a:endParaRPr lang="en-US"/>
          </a:p>
        </p:txBody>
      </p:sp>
    </p:spTree>
    <p:extLst>
      <p:ext uri="{BB962C8B-B14F-4D97-AF65-F5344CB8AC3E}">
        <p14:creationId xmlns:p14="http://schemas.microsoft.com/office/powerpoint/2010/main" val="3630297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perpetuity - t</a:t>
            </a:r>
            <a:r>
              <a:rPr lang="en-US" sz="1200" b="0" i="0" kern="1200" dirty="0" smtClean="0">
                <a:solidFill>
                  <a:schemeClr val="tx1"/>
                </a:solidFill>
                <a:effectLst/>
                <a:latin typeface="+mn-lt"/>
                <a:ea typeface="+mn-ea"/>
                <a:cs typeface="+mn-cs"/>
              </a:rPr>
              <a:t>he state or quality of lasting forever.</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20</a:t>
            </a:fld>
            <a:endParaRPr lang="en-US"/>
          </a:p>
        </p:txBody>
      </p:sp>
    </p:spTree>
    <p:extLst>
      <p:ext uri="{BB962C8B-B14F-4D97-AF65-F5344CB8AC3E}">
        <p14:creationId xmlns:p14="http://schemas.microsoft.com/office/powerpoint/2010/main" val="508514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It simply wants to use the data to do what it has always been doing—only better.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day-to-day activities of caring for patients and recording data into hospital information systems results in terabytes of collected data in forms such as laboratory reports, pharmacy orders, clinical encounters, and billing data. Most of this information is generated for a one-time specific use (e.g., supporting a clinical decision, collecting payment for a procedure). </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32</a:t>
            </a:fld>
            <a:endParaRPr lang="en-US"/>
          </a:p>
        </p:txBody>
      </p:sp>
    </p:spTree>
    <p:extLst>
      <p:ext uri="{BB962C8B-B14F-4D97-AF65-F5344CB8AC3E}">
        <p14:creationId xmlns:p14="http://schemas.microsoft.com/office/powerpoint/2010/main" val="1055127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Proffer – an offer or proposal</a:t>
            </a:r>
            <a:endParaRPr lang="en-US" dirty="0"/>
          </a:p>
        </p:txBody>
      </p:sp>
      <p:sp>
        <p:nvSpPr>
          <p:cNvPr id="4" name="Slide Number Placeholder 3"/>
          <p:cNvSpPr>
            <a:spLocks noGrp="1"/>
          </p:cNvSpPr>
          <p:nvPr>
            <p:ph type="sldNum" sz="quarter" idx="10"/>
          </p:nvPr>
        </p:nvSpPr>
        <p:spPr/>
        <p:txBody>
          <a:bodyPr/>
          <a:lstStyle/>
          <a:p>
            <a:fld id="{A89ABAA0-22E9-44EF-81BD-A891E9448254}" type="slidenum">
              <a:rPr lang="en-US" smtClean="0"/>
              <a:t>39</a:t>
            </a:fld>
            <a:endParaRPr lang="en-US"/>
          </a:p>
        </p:txBody>
      </p:sp>
    </p:spTree>
    <p:extLst>
      <p:ext uri="{BB962C8B-B14F-4D97-AF65-F5344CB8AC3E}">
        <p14:creationId xmlns:p14="http://schemas.microsoft.com/office/powerpoint/2010/main" val="577708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E01E6C3-8677-AB4F-8FBA-65982493ADDD}" type="datetime1">
              <a:rPr lang="en-MY" smtClean="0"/>
              <a:t>19/2/2019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6259165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4614ED-5B1C-1143-9EEF-D9EAE8DEAEE1}" type="datetime1">
              <a:rPr lang="en-MY" smtClean="0"/>
              <a:t>19/2/2019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521491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BF99F2-A3CE-3E42-BD3A-C0A60D4C9837}" type="datetime1">
              <a:rPr lang="en-MY" smtClean="0"/>
              <a:t>19/2/2019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5135813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AF9F8F-700D-EA4C-9766-9D84EA6B1FA4}" type="datetime1">
              <a:rPr lang="en-MY" smtClean="0"/>
              <a:t>19/2/2019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667629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E99CDF-0B34-0546-8BBC-D381D097F956}" type="datetime1">
              <a:rPr lang="en-MY" smtClean="0"/>
              <a:t>19/2/2019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3545487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A0506BF-F235-B044-AE55-10B9C610E4C9}" type="datetime1">
              <a:rPr lang="en-MY" smtClean="0"/>
              <a:t>19/2/2019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34847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31BD4D-2E22-2D42-9391-3AABB0CAD6F9}" type="datetime1">
              <a:rPr lang="en-MY" smtClean="0"/>
              <a:t>19/2/2019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835989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10F0BE-ED20-2446-9CEC-0CA317726B9B}" type="datetime1">
              <a:rPr lang="en-MY" smtClean="0"/>
              <a:t>19/2/2019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1023556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E345B4-6B74-AA46-8747-DC04B6BACF5C}" type="datetime1">
              <a:rPr lang="en-MY" smtClean="0"/>
              <a:t>19/2/2019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370216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21980BF-E0A8-1041-A263-CF19D6C00F68}" type="datetime1">
              <a:rPr lang="en-MY" smtClean="0"/>
              <a:t>19/2/2019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651187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BA8B462-F555-2247-A96A-D4ADED34F8FA}" type="datetime1">
              <a:rPr lang="en-MY" smtClean="0"/>
              <a:t>19/2/2019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85032-7C7B-4CFF-B143-12EB198668AE}" type="slidenum">
              <a:rPr lang="en-US" smtClean="0"/>
              <a:t>‹#›</a:t>
            </a:fld>
            <a:endParaRPr lang="en-US"/>
          </a:p>
        </p:txBody>
      </p:sp>
    </p:spTree>
    <p:extLst>
      <p:ext uri="{BB962C8B-B14F-4D97-AF65-F5344CB8AC3E}">
        <p14:creationId xmlns:p14="http://schemas.microsoft.com/office/powerpoint/2010/main" val="226152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80000"/>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F02D4-9294-0146-A4B3-ED746460822E}" type="datetime1">
              <a:rPr lang="en-MY" smtClean="0"/>
              <a:t>19/2/2019</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85032-7C7B-4CFF-B143-12EB198668AE}" type="slidenum">
              <a:rPr lang="en-US" smtClean="0"/>
              <a:t>‹#›</a:t>
            </a:fld>
            <a:endParaRPr lang="en-US"/>
          </a:p>
        </p:txBody>
      </p:sp>
    </p:spTree>
    <p:extLst>
      <p:ext uri="{BB962C8B-B14F-4D97-AF65-F5344CB8AC3E}">
        <p14:creationId xmlns:p14="http://schemas.microsoft.com/office/powerpoint/2010/main" val="36675984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 Target="slide50.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751FC-F1E5-40BA-A047-F9D6C09738D7}"/>
              </a:ext>
            </a:extLst>
          </p:cNvPr>
          <p:cNvSpPr>
            <a:spLocks noGrp="1"/>
          </p:cNvSpPr>
          <p:nvPr>
            <p:ph type="ctrTitle"/>
          </p:nvPr>
        </p:nvSpPr>
        <p:spPr>
          <a:xfrm>
            <a:off x="685800" y="2636667"/>
            <a:ext cx="7772400" cy="873295"/>
          </a:xfrm>
        </p:spPr>
        <p:txBody>
          <a:bodyPr>
            <a:normAutofit/>
          </a:bodyPr>
          <a:lstStyle/>
          <a:p>
            <a:r>
              <a:rPr lang="en-US" sz="4400" dirty="0"/>
              <a:t>WQD7007 Big Data Management</a:t>
            </a:r>
          </a:p>
        </p:txBody>
      </p:sp>
      <p:sp>
        <p:nvSpPr>
          <p:cNvPr id="3" name="Subtitle 2">
            <a:extLst>
              <a:ext uri="{FF2B5EF4-FFF2-40B4-BE49-F238E27FC236}">
                <a16:creationId xmlns:a16="http://schemas.microsoft.com/office/drawing/2014/main" id="{CDB83871-9718-4EFD-A879-97FA5C33D2E1}"/>
              </a:ext>
            </a:extLst>
          </p:cNvPr>
          <p:cNvSpPr>
            <a:spLocks noGrp="1"/>
          </p:cNvSpPr>
          <p:nvPr>
            <p:ph type="subTitle" idx="1"/>
          </p:nvPr>
        </p:nvSpPr>
        <p:spPr>
          <a:xfrm>
            <a:off x="1143000" y="4074850"/>
            <a:ext cx="6858000" cy="1182950"/>
          </a:xfrm>
        </p:spPr>
        <p:txBody>
          <a:bodyPr>
            <a:normAutofit/>
          </a:bodyPr>
          <a:lstStyle/>
          <a:p>
            <a:r>
              <a:rPr lang="en-US" sz="4400" dirty="0" smtClean="0"/>
              <a:t>Introduction to big </a:t>
            </a:r>
            <a:r>
              <a:rPr lang="en-US" sz="4400" dirty="0" smtClean="0"/>
              <a:t>d</a:t>
            </a:r>
            <a:r>
              <a:rPr lang="en-US" sz="4400" dirty="0" smtClean="0"/>
              <a:t>ata</a:t>
            </a:r>
            <a:endParaRPr lang="en-US" sz="4400" dirty="0"/>
          </a:p>
        </p:txBody>
      </p:sp>
      <p:sp>
        <p:nvSpPr>
          <p:cNvPr id="4" name="Slide Number Placeholder 3">
            <a:extLst>
              <a:ext uri="{FF2B5EF4-FFF2-40B4-BE49-F238E27FC236}">
                <a16:creationId xmlns:a16="http://schemas.microsoft.com/office/drawing/2014/main" id="{E12F9F55-F2E6-4FEF-8328-6821CBE056A0}"/>
              </a:ext>
            </a:extLst>
          </p:cNvPr>
          <p:cNvSpPr>
            <a:spLocks noGrp="1"/>
          </p:cNvSpPr>
          <p:nvPr>
            <p:ph type="sldNum" sz="quarter" idx="12"/>
          </p:nvPr>
        </p:nvSpPr>
        <p:spPr/>
        <p:txBody>
          <a:bodyPr/>
          <a:lstStyle/>
          <a:p>
            <a:fld id="{33085032-7C7B-4CFF-B143-12EB198668AE}" type="slidenum">
              <a:rPr lang="en-US" smtClean="0"/>
              <a:t>1</a:t>
            </a:fld>
            <a:endParaRPr lang="en-US"/>
          </a:p>
        </p:txBody>
      </p:sp>
      <p:pic>
        <p:nvPicPr>
          <p:cNvPr id="5" name="Picture 2" descr="https://1120688276.rsc.cdn77.org/admin/uploads/images/490/logo/large/logo.png">
            <a:extLst>
              <a:ext uri="{FF2B5EF4-FFF2-40B4-BE49-F238E27FC236}">
                <a16:creationId xmlns:a16="http://schemas.microsoft.com/office/drawing/2014/main" id="{21F52E2C-208C-0748-A0FC-2239E772E1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381000"/>
            <a:ext cx="3343275" cy="160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4518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CE1D-95EB-49D4-8500-FD011FA34F5E}"/>
              </a:ext>
            </a:extLst>
          </p:cNvPr>
          <p:cNvSpPr>
            <a:spLocks noGrp="1"/>
          </p:cNvSpPr>
          <p:nvPr>
            <p:ph type="title"/>
          </p:nvPr>
        </p:nvSpPr>
        <p:spPr/>
        <p:txBody>
          <a:bodyPr/>
          <a:lstStyle/>
          <a:p>
            <a:r>
              <a:rPr lang="en-US" dirty="0" smtClean="0"/>
              <a:t>Characteristics of Big Data</a:t>
            </a:r>
            <a:endParaRPr lang="en-US" dirty="0"/>
          </a:p>
        </p:txBody>
      </p:sp>
      <p:sp>
        <p:nvSpPr>
          <p:cNvPr id="3" name="Content Placeholder 2">
            <a:extLst>
              <a:ext uri="{FF2B5EF4-FFF2-40B4-BE49-F238E27FC236}">
                <a16:creationId xmlns:a16="http://schemas.microsoft.com/office/drawing/2014/main" id="{9C3D6C00-57FC-48DA-80C2-BD5D842F7689}"/>
              </a:ext>
            </a:extLst>
          </p:cNvPr>
          <p:cNvSpPr>
            <a:spLocks noGrp="1"/>
          </p:cNvSpPr>
          <p:nvPr>
            <p:ph idx="1"/>
          </p:nvPr>
        </p:nvSpPr>
        <p:spPr/>
        <p:txBody>
          <a:bodyPr/>
          <a:lstStyle/>
          <a:p>
            <a:r>
              <a:rPr lang="en-US" dirty="0" smtClean="0"/>
              <a:t>Variety</a:t>
            </a:r>
            <a:endParaRPr lang="en-US" dirty="0"/>
          </a:p>
          <a:p>
            <a:pPr lvl="1"/>
            <a:r>
              <a:rPr lang="en-US" dirty="0" smtClean="0"/>
              <a:t>Different </a:t>
            </a:r>
            <a:r>
              <a:rPr lang="en-US" b="1" dirty="0" smtClean="0"/>
              <a:t>forms</a:t>
            </a:r>
            <a:r>
              <a:rPr lang="en-US" dirty="0" smtClean="0"/>
              <a:t> of data</a:t>
            </a:r>
          </a:p>
          <a:p>
            <a:pPr lvl="1"/>
            <a:r>
              <a:rPr lang="en-US" dirty="0" smtClean="0"/>
              <a:t>Example: traditional databases, text, images</a:t>
            </a:r>
            <a:r>
              <a:rPr lang="en-US" dirty="0"/>
              <a:t>, documents, and complex </a:t>
            </a:r>
            <a:r>
              <a:rPr lang="en-US" dirty="0" smtClean="0"/>
              <a:t>records</a:t>
            </a:r>
          </a:p>
        </p:txBody>
      </p:sp>
      <p:sp>
        <p:nvSpPr>
          <p:cNvPr id="4" name="Slide Number Placeholder 3"/>
          <p:cNvSpPr>
            <a:spLocks noGrp="1"/>
          </p:cNvSpPr>
          <p:nvPr>
            <p:ph type="sldNum" sz="quarter" idx="12"/>
          </p:nvPr>
        </p:nvSpPr>
        <p:spPr/>
        <p:txBody>
          <a:bodyPr/>
          <a:lstStyle/>
          <a:p>
            <a:fld id="{33085032-7C7B-4CFF-B143-12EB198668AE}" type="slidenum">
              <a:rPr lang="en-US" smtClean="0"/>
              <a:t>10</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pic>
        <p:nvPicPr>
          <p:cNvPr id="7" name="Picture 6"/>
          <p:cNvPicPr>
            <a:picLocks noChangeAspect="1"/>
          </p:cNvPicPr>
          <p:nvPr/>
        </p:nvPicPr>
        <p:blipFill>
          <a:blip r:embed="rId2"/>
          <a:stretch>
            <a:fillRect/>
          </a:stretch>
        </p:blipFill>
        <p:spPr>
          <a:xfrm>
            <a:off x="2194560" y="3564999"/>
            <a:ext cx="4454434" cy="2973914"/>
          </a:xfrm>
          <a:prstGeom prst="rect">
            <a:avLst/>
          </a:prstGeom>
        </p:spPr>
      </p:pic>
      <p:sp>
        <p:nvSpPr>
          <p:cNvPr id="8" name="Rectangle 7"/>
          <p:cNvSpPr/>
          <p:nvPr/>
        </p:nvSpPr>
        <p:spPr>
          <a:xfrm>
            <a:off x="537209" y="6538913"/>
            <a:ext cx="7692391" cy="276999"/>
          </a:xfrm>
          <a:prstGeom prst="rect">
            <a:avLst/>
          </a:prstGeom>
        </p:spPr>
        <p:txBody>
          <a:bodyPr wrap="square">
            <a:spAutoFit/>
          </a:bodyPr>
          <a:lstStyle/>
          <a:p>
            <a:r>
              <a:rPr lang="en-US" sz="1200" dirty="0"/>
              <a:t>Source: https://</a:t>
            </a:r>
            <a:r>
              <a:rPr lang="en-US" sz="1200" dirty="0" err="1"/>
              <a:t>makeawebsitehub.com</a:t>
            </a:r>
            <a:r>
              <a:rPr lang="en-US" sz="1200" dirty="0"/>
              <a:t>/social-media-sites/</a:t>
            </a:r>
          </a:p>
        </p:txBody>
      </p:sp>
    </p:spTree>
    <p:extLst>
      <p:ext uri="{BB962C8B-B14F-4D97-AF65-F5344CB8AC3E}">
        <p14:creationId xmlns:p14="http://schemas.microsoft.com/office/powerpoint/2010/main" val="15760355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CE1D-95EB-49D4-8500-FD011FA34F5E}"/>
              </a:ext>
            </a:extLst>
          </p:cNvPr>
          <p:cNvSpPr>
            <a:spLocks noGrp="1"/>
          </p:cNvSpPr>
          <p:nvPr>
            <p:ph type="title"/>
          </p:nvPr>
        </p:nvSpPr>
        <p:spPr/>
        <p:txBody>
          <a:bodyPr/>
          <a:lstStyle/>
          <a:p>
            <a:r>
              <a:rPr lang="en-US" dirty="0" smtClean="0"/>
              <a:t>Characteristics of Big Data</a:t>
            </a:r>
            <a:endParaRPr lang="en-US" dirty="0"/>
          </a:p>
        </p:txBody>
      </p:sp>
      <p:sp>
        <p:nvSpPr>
          <p:cNvPr id="3" name="Content Placeholder 2">
            <a:extLst>
              <a:ext uri="{FF2B5EF4-FFF2-40B4-BE49-F238E27FC236}">
                <a16:creationId xmlns:a16="http://schemas.microsoft.com/office/drawing/2014/main" id="{9C3D6C00-57FC-48DA-80C2-BD5D842F7689}"/>
              </a:ext>
            </a:extLst>
          </p:cNvPr>
          <p:cNvSpPr>
            <a:spLocks noGrp="1"/>
          </p:cNvSpPr>
          <p:nvPr>
            <p:ph idx="1"/>
          </p:nvPr>
        </p:nvSpPr>
        <p:spPr/>
        <p:txBody>
          <a:bodyPr/>
          <a:lstStyle/>
          <a:p>
            <a:r>
              <a:rPr lang="en-US" dirty="0" smtClean="0"/>
              <a:t>Veracity</a:t>
            </a:r>
          </a:p>
          <a:p>
            <a:pPr lvl="1"/>
            <a:r>
              <a:rPr lang="en-US" dirty="0" smtClean="0"/>
              <a:t>How to make sure the data is </a:t>
            </a:r>
            <a:r>
              <a:rPr lang="en-US" b="1" dirty="0" smtClean="0"/>
              <a:t>accurate</a:t>
            </a:r>
            <a:r>
              <a:rPr lang="en-US" dirty="0" smtClean="0"/>
              <a:t>?</a:t>
            </a:r>
          </a:p>
          <a:p>
            <a:pPr lvl="1"/>
            <a:r>
              <a:rPr lang="en-US" dirty="0" smtClean="0"/>
              <a:t>Uncertainty of data exist, due to the </a:t>
            </a:r>
            <a:r>
              <a:rPr lang="en-US" b="1" dirty="0" smtClean="0"/>
              <a:t>poor data quality</a:t>
            </a:r>
          </a:p>
          <a:p>
            <a:pPr lvl="1"/>
            <a:endParaRPr lang="en-US" dirty="0" smtClean="0"/>
          </a:p>
          <a:p>
            <a:pPr lvl="1" algn="just"/>
            <a:r>
              <a:rPr lang="en-US" dirty="0" smtClean="0"/>
              <a:t>Example</a:t>
            </a:r>
            <a:r>
              <a:rPr lang="en-US" dirty="0" smtClean="0"/>
              <a:t>: marketing </a:t>
            </a:r>
            <a:r>
              <a:rPr lang="en-US" dirty="0"/>
              <a:t>automation system with false names and inaccurate contact </a:t>
            </a:r>
            <a:r>
              <a:rPr lang="en-US" dirty="0" smtClean="0"/>
              <a:t>information</a:t>
            </a:r>
            <a:endParaRPr lang="en-US" dirty="0"/>
          </a:p>
          <a:p>
            <a:pPr lvl="1" algn="just"/>
            <a:r>
              <a:rPr lang="en-US" dirty="0" smtClean="0"/>
              <a:t>One </a:t>
            </a:r>
            <a:r>
              <a:rPr lang="en-US" dirty="0"/>
              <a:t>of three business leaders don</a:t>
            </a:r>
            <a:r>
              <a:rPr lang="mr-IN" dirty="0"/>
              <a:t>’</a:t>
            </a:r>
            <a:r>
              <a:rPr lang="en-US" dirty="0"/>
              <a:t>t trust the information they use to make decisions</a:t>
            </a:r>
          </a:p>
        </p:txBody>
      </p:sp>
      <p:sp>
        <p:nvSpPr>
          <p:cNvPr id="4" name="Slide Number Placeholder 3"/>
          <p:cNvSpPr>
            <a:spLocks noGrp="1"/>
          </p:cNvSpPr>
          <p:nvPr>
            <p:ph type="sldNum" sz="quarter" idx="12"/>
          </p:nvPr>
        </p:nvSpPr>
        <p:spPr/>
        <p:txBody>
          <a:bodyPr/>
          <a:lstStyle/>
          <a:p>
            <a:fld id="{33085032-7C7B-4CFF-B143-12EB198668AE}" type="slidenum">
              <a:rPr lang="en-US" smtClean="0"/>
              <a:t>11</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3667749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CE1D-95EB-49D4-8500-FD011FA34F5E}"/>
              </a:ext>
            </a:extLst>
          </p:cNvPr>
          <p:cNvSpPr>
            <a:spLocks noGrp="1"/>
          </p:cNvSpPr>
          <p:nvPr>
            <p:ph type="title"/>
          </p:nvPr>
        </p:nvSpPr>
        <p:spPr/>
        <p:txBody>
          <a:bodyPr/>
          <a:lstStyle/>
          <a:p>
            <a:r>
              <a:rPr lang="en-US" dirty="0" smtClean="0"/>
              <a:t>Characteristics of Big Data</a:t>
            </a:r>
            <a:endParaRPr lang="en-US" dirty="0"/>
          </a:p>
        </p:txBody>
      </p:sp>
      <p:sp>
        <p:nvSpPr>
          <p:cNvPr id="3" name="Content Placeholder 2">
            <a:extLst>
              <a:ext uri="{FF2B5EF4-FFF2-40B4-BE49-F238E27FC236}">
                <a16:creationId xmlns:a16="http://schemas.microsoft.com/office/drawing/2014/main" id="{9C3D6C00-57FC-48DA-80C2-BD5D842F7689}"/>
              </a:ext>
            </a:extLst>
          </p:cNvPr>
          <p:cNvSpPr>
            <a:spLocks noGrp="1"/>
          </p:cNvSpPr>
          <p:nvPr>
            <p:ph idx="1"/>
          </p:nvPr>
        </p:nvSpPr>
        <p:spPr/>
        <p:txBody>
          <a:bodyPr/>
          <a:lstStyle/>
          <a:p>
            <a:r>
              <a:rPr lang="en-US" dirty="0" smtClean="0"/>
              <a:t>Variability</a:t>
            </a:r>
          </a:p>
          <a:p>
            <a:pPr lvl="1"/>
            <a:r>
              <a:rPr lang="en-US" dirty="0" smtClean="0"/>
              <a:t>data </a:t>
            </a:r>
            <a:r>
              <a:rPr lang="en-US" dirty="0"/>
              <a:t>whose </a:t>
            </a:r>
            <a:r>
              <a:rPr lang="en-US" b="1" dirty="0"/>
              <a:t>meaning is constantly changing</a:t>
            </a:r>
            <a:r>
              <a:rPr lang="en-US" dirty="0"/>
              <a:t>. </a:t>
            </a:r>
            <a:endParaRPr lang="en-US" dirty="0" smtClean="0"/>
          </a:p>
          <a:p>
            <a:pPr lvl="1"/>
            <a:r>
              <a:rPr lang="en-US" dirty="0" smtClean="0"/>
              <a:t>Example: language </a:t>
            </a:r>
            <a:r>
              <a:rPr lang="en-US" dirty="0"/>
              <a:t>processing.</a:t>
            </a:r>
            <a:endParaRPr lang="en-US" dirty="0" smtClean="0"/>
          </a:p>
          <a:p>
            <a:r>
              <a:rPr lang="en-US" dirty="0" smtClean="0"/>
              <a:t>Visualization</a:t>
            </a:r>
          </a:p>
          <a:p>
            <a:pPr lvl="1"/>
            <a:r>
              <a:rPr lang="en-US" dirty="0"/>
              <a:t>presenting </a:t>
            </a:r>
            <a:r>
              <a:rPr lang="en-US" dirty="0" smtClean="0"/>
              <a:t>data using graphs and charts</a:t>
            </a:r>
            <a:endParaRPr lang="en-US" dirty="0"/>
          </a:p>
          <a:p>
            <a:r>
              <a:rPr lang="en-US" dirty="0"/>
              <a:t>Value</a:t>
            </a:r>
          </a:p>
          <a:p>
            <a:pPr lvl="1"/>
            <a:r>
              <a:rPr lang="en-US" dirty="0" smtClean="0"/>
              <a:t>Get business insights</a:t>
            </a:r>
          </a:p>
          <a:p>
            <a:pPr lvl="1"/>
            <a:r>
              <a:rPr lang="en-US" dirty="0" smtClean="0"/>
              <a:t>Know your customer</a:t>
            </a:r>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12</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7" name="Rectangle 6"/>
          <p:cNvSpPr/>
          <p:nvPr/>
        </p:nvSpPr>
        <p:spPr>
          <a:xfrm>
            <a:off x="537209" y="6538913"/>
            <a:ext cx="7692391" cy="276999"/>
          </a:xfrm>
          <a:prstGeom prst="rect">
            <a:avLst/>
          </a:prstGeom>
        </p:spPr>
        <p:txBody>
          <a:bodyPr wrap="square">
            <a:spAutoFit/>
          </a:bodyPr>
          <a:lstStyle/>
          <a:p>
            <a:r>
              <a:rPr lang="en-US" sz="1200" dirty="0"/>
              <a:t>Source: http://</a:t>
            </a:r>
            <a:r>
              <a:rPr lang="en-US" sz="1200" dirty="0" err="1" smtClean="0"/>
              <a:t>dataconomy.com</a:t>
            </a:r>
            <a:r>
              <a:rPr lang="en-US" sz="1200" dirty="0" smtClean="0"/>
              <a:t>/2014/05/seven-vs-big-data/, https</a:t>
            </a:r>
            <a:r>
              <a:rPr lang="en-US" sz="1200" dirty="0"/>
              <a:t>://</a:t>
            </a:r>
            <a:r>
              <a:rPr lang="en-US" sz="1200" dirty="0" err="1"/>
              <a:t>www.impactradius.com</a:t>
            </a:r>
            <a:r>
              <a:rPr lang="en-US" sz="1200" dirty="0"/>
              <a:t>/blog/7-vs-big-data/</a:t>
            </a:r>
          </a:p>
        </p:txBody>
      </p:sp>
    </p:spTree>
    <p:extLst>
      <p:ext uri="{BB962C8B-B14F-4D97-AF65-F5344CB8AC3E}">
        <p14:creationId xmlns:p14="http://schemas.microsoft.com/office/powerpoint/2010/main" val="19022862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Difference between </a:t>
            </a:r>
            <a:r>
              <a:rPr lang="en-US" dirty="0" smtClean="0"/>
              <a:t>big </a:t>
            </a:r>
            <a:r>
              <a:rPr lang="en-US" dirty="0"/>
              <a:t>d</a:t>
            </a:r>
            <a:r>
              <a:rPr lang="en-US" dirty="0" smtClean="0"/>
              <a:t>ata </a:t>
            </a:r>
            <a:r>
              <a:rPr lang="en-US" dirty="0" smtClean="0"/>
              <a:t>and massive data</a:t>
            </a:r>
            <a:endParaRPr lang="en-US" dirty="0"/>
          </a:p>
        </p:txBody>
      </p:sp>
      <p:sp>
        <p:nvSpPr>
          <p:cNvPr id="3" name="Content Placeholder 2"/>
          <p:cNvSpPr>
            <a:spLocks noGrp="1"/>
          </p:cNvSpPr>
          <p:nvPr>
            <p:ph idx="1"/>
          </p:nvPr>
        </p:nvSpPr>
        <p:spPr/>
        <p:txBody>
          <a:bodyPr>
            <a:normAutofit lnSpcReduction="10000"/>
          </a:bodyPr>
          <a:lstStyle/>
          <a:p>
            <a:r>
              <a:rPr lang="en-US" dirty="0" smtClean="0"/>
              <a:t>Big Data</a:t>
            </a:r>
          </a:p>
          <a:p>
            <a:pPr lvl="1"/>
            <a:r>
              <a:rPr lang="en-US" dirty="0" smtClean="0"/>
              <a:t>Most of the V’s should apply</a:t>
            </a:r>
          </a:p>
          <a:p>
            <a:r>
              <a:rPr lang="en-US" dirty="0" smtClean="0"/>
              <a:t>Massive data</a:t>
            </a:r>
          </a:p>
          <a:p>
            <a:pPr lvl="1"/>
            <a:r>
              <a:rPr lang="en-US" dirty="0" smtClean="0"/>
              <a:t>enormous </a:t>
            </a:r>
            <a:r>
              <a:rPr lang="en-US" dirty="0"/>
              <a:t>collections of simple-format records</a:t>
            </a:r>
          </a:p>
          <a:p>
            <a:endParaRPr lang="en-US" sz="2400" dirty="0"/>
          </a:p>
          <a:p>
            <a:pPr algn="just"/>
            <a:r>
              <a:rPr lang="en-US" sz="2400" dirty="0" smtClean="0"/>
              <a:t>Big </a:t>
            </a:r>
            <a:r>
              <a:rPr lang="en-US" sz="2400" dirty="0"/>
              <a:t>d</a:t>
            </a:r>
            <a:r>
              <a:rPr lang="en-US" sz="2400" dirty="0" smtClean="0"/>
              <a:t>ata </a:t>
            </a:r>
            <a:r>
              <a:rPr lang="en-US" sz="2400" dirty="0"/>
              <a:t>resources are </a:t>
            </a:r>
            <a:r>
              <a:rPr lang="en-US" sz="2400" b="1" dirty="0"/>
              <a:t>not equivalent </a:t>
            </a:r>
            <a:r>
              <a:rPr lang="en-US" sz="2400" dirty="0"/>
              <a:t>to </a:t>
            </a:r>
            <a:r>
              <a:rPr lang="en-US" sz="2400" dirty="0" smtClean="0"/>
              <a:t>a large </a:t>
            </a:r>
            <a:r>
              <a:rPr lang="en-US" sz="2400" dirty="0"/>
              <a:t>spreadsheet, and a </a:t>
            </a:r>
            <a:r>
              <a:rPr lang="en-US" sz="2400" dirty="0" smtClean="0"/>
              <a:t>big </a:t>
            </a:r>
            <a:r>
              <a:rPr lang="en-US" sz="2400" dirty="0"/>
              <a:t>d</a:t>
            </a:r>
            <a:r>
              <a:rPr lang="en-US" sz="2400" dirty="0" smtClean="0"/>
              <a:t>ata </a:t>
            </a:r>
            <a:r>
              <a:rPr lang="en-US" sz="2400" dirty="0"/>
              <a:t>resource </a:t>
            </a:r>
            <a:r>
              <a:rPr lang="en-US" sz="2400" dirty="0" smtClean="0"/>
              <a:t>is not </a:t>
            </a:r>
            <a:r>
              <a:rPr lang="en-US" sz="2400" dirty="0"/>
              <a:t>analyzed in its totality. </a:t>
            </a:r>
            <a:endParaRPr lang="en-US" sz="2400" dirty="0"/>
          </a:p>
          <a:p>
            <a:pPr algn="just"/>
            <a:r>
              <a:rPr lang="en-US" sz="2400" dirty="0" smtClean="0"/>
              <a:t>Big </a:t>
            </a:r>
            <a:r>
              <a:rPr lang="en-US" sz="2400" dirty="0"/>
              <a:t>Data </a:t>
            </a:r>
            <a:r>
              <a:rPr lang="en-US" sz="2400" dirty="0" smtClean="0"/>
              <a:t>analysis is </a:t>
            </a:r>
            <a:r>
              <a:rPr lang="en-US" sz="2400" dirty="0"/>
              <a:t>a </a:t>
            </a:r>
            <a:r>
              <a:rPr lang="en-US" sz="2400" b="1" dirty="0"/>
              <a:t>multistep</a:t>
            </a:r>
            <a:r>
              <a:rPr lang="en-US" sz="2400" dirty="0"/>
              <a:t> process whereby data </a:t>
            </a:r>
            <a:r>
              <a:rPr lang="en-US" sz="2400" dirty="0" smtClean="0"/>
              <a:t>is extracted</a:t>
            </a:r>
            <a:r>
              <a:rPr lang="en-US" sz="2400" dirty="0"/>
              <a:t>, filtered, and transformed, </a:t>
            </a:r>
            <a:r>
              <a:rPr lang="en-US" sz="2400" dirty="0" smtClean="0"/>
              <a:t>with analysis </a:t>
            </a:r>
            <a:r>
              <a:rPr lang="en-US" sz="2400" dirty="0"/>
              <a:t>often proceeding in a </a:t>
            </a:r>
            <a:r>
              <a:rPr lang="en-US" sz="2400" dirty="0" smtClean="0"/>
              <a:t>piecemeal, sometimes </a:t>
            </a:r>
            <a:r>
              <a:rPr lang="en-US" sz="2400" dirty="0"/>
              <a:t>recursive, fashion.</a:t>
            </a:r>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13</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2766163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Big data and </a:t>
            </a:r>
            <a:r>
              <a:rPr lang="en-US" dirty="0" smtClean="0"/>
              <a:t>small </a:t>
            </a:r>
            <a:r>
              <a:rPr lang="en-US" dirty="0" smtClean="0"/>
              <a:t>data</a:t>
            </a:r>
            <a:endParaRPr lang="en-US" dirty="0"/>
          </a:p>
        </p:txBody>
      </p:sp>
      <p:sp>
        <p:nvSpPr>
          <p:cNvPr id="3" name="Content Placeholder 2"/>
          <p:cNvSpPr>
            <a:spLocks noGrp="1"/>
          </p:cNvSpPr>
          <p:nvPr>
            <p:ph idx="1"/>
          </p:nvPr>
        </p:nvSpPr>
        <p:spPr>
          <a:xfrm>
            <a:off x="628650" y="1825624"/>
            <a:ext cx="7886700" cy="4731929"/>
          </a:xfrm>
        </p:spPr>
        <p:txBody>
          <a:bodyPr>
            <a:normAutofit/>
          </a:bodyPr>
          <a:lstStyle/>
          <a:p>
            <a:r>
              <a:rPr lang="en-US" dirty="0" smtClean="0"/>
              <a:t>Big data is </a:t>
            </a:r>
            <a:r>
              <a:rPr lang="en-US" b="1" dirty="0" smtClean="0"/>
              <a:t>NOT</a:t>
            </a:r>
          </a:p>
          <a:p>
            <a:pPr lvl="1" algn="just"/>
            <a:r>
              <a:rPr lang="en-US" dirty="0" smtClean="0"/>
              <a:t>small </a:t>
            </a:r>
            <a:r>
              <a:rPr lang="en-US" dirty="0"/>
              <a:t>data that has </a:t>
            </a:r>
            <a:r>
              <a:rPr lang="en-US" dirty="0" smtClean="0"/>
              <a:t>become bloated </a:t>
            </a:r>
            <a:r>
              <a:rPr lang="en-US" dirty="0"/>
              <a:t>to the point that it can no longer fit </a:t>
            </a:r>
            <a:r>
              <a:rPr lang="en-US" dirty="0" smtClean="0"/>
              <a:t>on a </a:t>
            </a:r>
            <a:r>
              <a:rPr lang="en-US" dirty="0" smtClean="0"/>
              <a:t>spreadsheet, or</a:t>
            </a:r>
          </a:p>
          <a:p>
            <a:pPr lvl="1" algn="just"/>
            <a:r>
              <a:rPr lang="en-US" dirty="0" smtClean="0"/>
              <a:t>a </a:t>
            </a:r>
            <a:r>
              <a:rPr lang="en-US" dirty="0"/>
              <a:t>database that </a:t>
            </a:r>
            <a:r>
              <a:rPr lang="en-US" dirty="0" smtClean="0"/>
              <a:t>happens to </a:t>
            </a:r>
            <a:r>
              <a:rPr lang="en-US" dirty="0"/>
              <a:t>be very </a:t>
            </a:r>
            <a:r>
              <a:rPr lang="en-US" dirty="0" smtClean="0"/>
              <a:t>large</a:t>
            </a:r>
            <a:endParaRPr lang="en-US" dirty="0"/>
          </a:p>
          <a:p>
            <a:pPr algn="just"/>
            <a:r>
              <a:rPr lang="en-US" b="1" dirty="0" smtClean="0"/>
              <a:t>False impression </a:t>
            </a:r>
            <a:r>
              <a:rPr lang="en-US" dirty="0" smtClean="0"/>
              <a:t>from professionals who </a:t>
            </a:r>
            <a:r>
              <a:rPr lang="en-US" dirty="0"/>
              <a:t>customarily work </a:t>
            </a:r>
            <a:r>
              <a:rPr lang="en-US" dirty="0" smtClean="0"/>
              <a:t>with relatively </a:t>
            </a:r>
            <a:r>
              <a:rPr lang="en-US" dirty="0"/>
              <a:t>small </a:t>
            </a:r>
            <a:r>
              <a:rPr lang="en-US" dirty="0" smtClean="0"/>
              <a:t>data: </a:t>
            </a:r>
            <a:endParaRPr lang="en-US" dirty="0" smtClean="0"/>
          </a:p>
          <a:p>
            <a:pPr lvl="1" algn="just"/>
            <a:r>
              <a:rPr lang="en-US" dirty="0" smtClean="0"/>
              <a:t>they </a:t>
            </a:r>
            <a:r>
              <a:rPr lang="en-US" dirty="0"/>
              <a:t>can apply their </a:t>
            </a:r>
            <a:r>
              <a:rPr lang="en-US" dirty="0" smtClean="0"/>
              <a:t>spreadsheet and </a:t>
            </a:r>
            <a:r>
              <a:rPr lang="en-US" dirty="0"/>
              <a:t>database skills directly to </a:t>
            </a:r>
            <a:r>
              <a:rPr lang="en-US" dirty="0"/>
              <a:t>b</a:t>
            </a:r>
            <a:r>
              <a:rPr lang="en-US" dirty="0" smtClean="0"/>
              <a:t>ig </a:t>
            </a:r>
            <a:r>
              <a:rPr lang="en-US" dirty="0"/>
              <a:t>d</a:t>
            </a:r>
            <a:r>
              <a:rPr lang="en-US" dirty="0" smtClean="0"/>
              <a:t>ata </a:t>
            </a:r>
            <a:r>
              <a:rPr lang="en-US" dirty="0"/>
              <a:t>resources without mastering new </a:t>
            </a:r>
            <a:r>
              <a:rPr lang="en-US" dirty="0" smtClean="0"/>
              <a:t>skills and </a:t>
            </a:r>
            <a:r>
              <a:rPr lang="en-US" dirty="0"/>
              <a:t>without adjusting to new analytic </a:t>
            </a:r>
            <a:r>
              <a:rPr lang="en-US" dirty="0" smtClean="0"/>
              <a:t>paradigms</a:t>
            </a:r>
          </a:p>
          <a:p>
            <a:pPr lvl="1" algn="just"/>
            <a:r>
              <a:rPr lang="en-US" dirty="0" smtClean="0"/>
              <a:t>Only </a:t>
            </a:r>
            <a:r>
              <a:rPr lang="en-US" dirty="0" smtClean="0"/>
              <a:t>the computer need to be improved</a:t>
            </a:r>
            <a:endParaRPr lang="en-US"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14</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7421044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a:t>
            </a:r>
            <a:r>
              <a:rPr lang="en-US" smtClean="0"/>
              <a:t>Small data - Difference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1. Goal:</a:t>
            </a:r>
          </a:p>
          <a:p>
            <a:pPr algn="just"/>
            <a:r>
              <a:rPr lang="en-US" sz="2400" dirty="0" smtClean="0"/>
              <a:t>small </a:t>
            </a:r>
            <a:r>
              <a:rPr lang="en-US" sz="2400" dirty="0"/>
              <a:t>data—Usually designed to </a:t>
            </a:r>
            <a:r>
              <a:rPr lang="en-US" sz="2400" dirty="0" smtClean="0"/>
              <a:t>answer a </a:t>
            </a:r>
            <a:r>
              <a:rPr lang="en-US" sz="2400" b="1" dirty="0"/>
              <a:t>specific</a:t>
            </a:r>
            <a:r>
              <a:rPr lang="en-US" sz="2400" dirty="0"/>
              <a:t> question or serve a </a:t>
            </a:r>
            <a:r>
              <a:rPr lang="en-US" sz="2400" dirty="0" smtClean="0"/>
              <a:t>particular goal</a:t>
            </a:r>
            <a:r>
              <a:rPr lang="en-US" sz="2400" dirty="0"/>
              <a:t>.</a:t>
            </a:r>
          </a:p>
          <a:p>
            <a:r>
              <a:rPr lang="en-US" sz="2400" dirty="0" smtClean="0"/>
              <a:t>Big </a:t>
            </a:r>
            <a:r>
              <a:rPr lang="en-US" sz="2400" dirty="0"/>
              <a:t>Data—Usually designed with </a:t>
            </a:r>
            <a:r>
              <a:rPr lang="en-US" sz="2400" dirty="0" smtClean="0"/>
              <a:t>a </a:t>
            </a:r>
            <a:r>
              <a:rPr lang="en-US" sz="2400" b="1" dirty="0" smtClean="0"/>
              <a:t>goal </a:t>
            </a:r>
            <a:r>
              <a:rPr lang="en-US" sz="2400" b="1" dirty="0"/>
              <a:t>in mind</a:t>
            </a:r>
            <a:r>
              <a:rPr lang="en-US" sz="2400" dirty="0"/>
              <a:t>, but the goal is </a:t>
            </a:r>
            <a:r>
              <a:rPr lang="en-US" sz="2400" b="1" dirty="0" smtClean="0"/>
              <a:t>flexible</a:t>
            </a:r>
            <a:r>
              <a:rPr lang="en-US" sz="2400" dirty="0" smtClean="0"/>
              <a:t> and </a:t>
            </a:r>
            <a:r>
              <a:rPr lang="en-US" sz="2400" dirty="0"/>
              <a:t>the questions posed are protean</a:t>
            </a:r>
            <a:r>
              <a:rPr lang="en-US" sz="2400" dirty="0" smtClean="0"/>
              <a:t>.</a:t>
            </a:r>
          </a:p>
          <a:p>
            <a:pPr lvl="1"/>
            <a:endParaRPr lang="en-US" sz="2000" dirty="0"/>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15</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4276697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a:t>
            </a:r>
            <a:r>
              <a:rPr lang="en-US" smtClean="0"/>
              <a:t>Small data - Difference</a:t>
            </a:r>
            <a:endParaRPr lang="en-US" dirty="0"/>
          </a:p>
        </p:txBody>
      </p:sp>
      <p:sp>
        <p:nvSpPr>
          <p:cNvPr id="3" name="Content Placeholder 2"/>
          <p:cNvSpPr>
            <a:spLocks noGrp="1"/>
          </p:cNvSpPr>
          <p:nvPr>
            <p:ph idx="1"/>
          </p:nvPr>
        </p:nvSpPr>
        <p:spPr>
          <a:xfrm>
            <a:off x="628650" y="1825624"/>
            <a:ext cx="7886700" cy="4895851"/>
          </a:xfrm>
        </p:spPr>
        <p:txBody>
          <a:bodyPr>
            <a:normAutofit lnSpcReduction="10000"/>
          </a:bodyPr>
          <a:lstStyle/>
          <a:p>
            <a:pPr marL="0" indent="0">
              <a:buNone/>
            </a:pPr>
            <a:r>
              <a:rPr lang="en-US" dirty="0" smtClean="0"/>
              <a:t>1. Goal:</a:t>
            </a:r>
          </a:p>
          <a:p>
            <a:pPr lvl="1" algn="just"/>
            <a:r>
              <a:rPr lang="en-US" dirty="0" smtClean="0"/>
              <a:t>Example</a:t>
            </a:r>
            <a:r>
              <a:rPr lang="en-US" dirty="0" smtClean="0"/>
              <a:t>: “to </a:t>
            </a:r>
            <a:r>
              <a:rPr lang="en-US" dirty="0"/>
              <a:t>combine </a:t>
            </a:r>
            <a:r>
              <a:rPr lang="en-US" dirty="0" smtClean="0"/>
              <a:t>high-quality data </a:t>
            </a:r>
            <a:r>
              <a:rPr lang="en-US" dirty="0"/>
              <a:t>from fisheries, Coast </a:t>
            </a:r>
            <a:r>
              <a:rPr lang="en-US" dirty="0" smtClean="0"/>
              <a:t>Guard, commercial </a:t>
            </a:r>
            <a:r>
              <a:rPr lang="en-US" dirty="0"/>
              <a:t>shipping, and </a:t>
            </a:r>
            <a:r>
              <a:rPr lang="en-US" dirty="0" smtClean="0"/>
              <a:t>coastal management </a:t>
            </a:r>
            <a:r>
              <a:rPr lang="en-US" dirty="0"/>
              <a:t>agencies for a </a:t>
            </a:r>
            <a:r>
              <a:rPr lang="en-US" dirty="0" smtClean="0"/>
              <a:t>growing data </a:t>
            </a:r>
            <a:r>
              <a:rPr lang="en-US" dirty="0"/>
              <a:t>collection that can be used </a:t>
            </a:r>
            <a:r>
              <a:rPr lang="en-US" dirty="0" smtClean="0"/>
              <a:t>to support </a:t>
            </a:r>
            <a:r>
              <a:rPr lang="en-US" dirty="0"/>
              <a:t>a variety of governmental </a:t>
            </a:r>
            <a:r>
              <a:rPr lang="en-US" dirty="0" smtClean="0"/>
              <a:t>and commercial </a:t>
            </a:r>
            <a:r>
              <a:rPr lang="en-US" dirty="0"/>
              <a:t>management studies </a:t>
            </a:r>
            <a:r>
              <a:rPr lang="en-US" dirty="0" smtClean="0"/>
              <a:t>in the </a:t>
            </a:r>
            <a:r>
              <a:rPr lang="en-US" dirty="0"/>
              <a:t>lower peninsula.” </a:t>
            </a:r>
            <a:endParaRPr lang="en-US" dirty="0" smtClean="0"/>
          </a:p>
          <a:p>
            <a:pPr lvl="2"/>
            <a:r>
              <a:rPr lang="en-US" dirty="0" smtClean="0"/>
              <a:t>a </a:t>
            </a:r>
            <a:r>
              <a:rPr lang="en-US" dirty="0"/>
              <a:t>vague </a:t>
            </a:r>
            <a:r>
              <a:rPr lang="en-US" dirty="0" smtClean="0"/>
              <a:t>goal </a:t>
            </a:r>
          </a:p>
          <a:p>
            <a:pPr lvl="2"/>
            <a:r>
              <a:rPr lang="en-US" dirty="0" smtClean="0"/>
              <a:t>there </a:t>
            </a:r>
            <a:r>
              <a:rPr lang="en-US" dirty="0"/>
              <a:t>really is no way </a:t>
            </a:r>
            <a:r>
              <a:rPr lang="en-US" dirty="0" smtClean="0"/>
              <a:t>to completely specify</a:t>
            </a:r>
          </a:p>
          <a:p>
            <a:pPr lvl="3"/>
            <a:r>
              <a:rPr lang="en-US" dirty="0" smtClean="0"/>
              <a:t>what </a:t>
            </a:r>
            <a:r>
              <a:rPr lang="en-US" dirty="0"/>
              <a:t>the </a:t>
            </a:r>
            <a:r>
              <a:rPr lang="en-US" dirty="0" smtClean="0"/>
              <a:t>big </a:t>
            </a:r>
            <a:r>
              <a:rPr lang="en-US" dirty="0"/>
              <a:t>d</a:t>
            </a:r>
            <a:r>
              <a:rPr lang="en-US" dirty="0" smtClean="0"/>
              <a:t>ata </a:t>
            </a:r>
            <a:r>
              <a:rPr lang="en-US" dirty="0" smtClean="0"/>
              <a:t>resource </a:t>
            </a:r>
            <a:r>
              <a:rPr lang="en-US" dirty="0"/>
              <a:t>will </a:t>
            </a:r>
            <a:r>
              <a:rPr lang="en-US" dirty="0" smtClean="0"/>
              <a:t>contain</a:t>
            </a:r>
          </a:p>
          <a:p>
            <a:pPr lvl="3" algn="just"/>
            <a:r>
              <a:rPr lang="en-US" dirty="0" smtClean="0"/>
              <a:t>how the various </a:t>
            </a:r>
            <a:r>
              <a:rPr lang="en-US" dirty="0"/>
              <a:t>types of data held in </a:t>
            </a:r>
            <a:r>
              <a:rPr lang="en-US" dirty="0" smtClean="0"/>
              <a:t>the resource </a:t>
            </a:r>
            <a:r>
              <a:rPr lang="en-US" dirty="0"/>
              <a:t>will be organized, connected </a:t>
            </a:r>
            <a:r>
              <a:rPr lang="en-US" dirty="0" smtClean="0"/>
              <a:t>to other </a:t>
            </a:r>
            <a:r>
              <a:rPr lang="en-US" dirty="0"/>
              <a:t>data resources, </a:t>
            </a:r>
            <a:r>
              <a:rPr lang="en-US" dirty="0" smtClean="0"/>
              <a:t>usefully analyzed</a:t>
            </a:r>
            <a:r>
              <a:rPr lang="en-US" dirty="0"/>
              <a:t>. </a:t>
            </a:r>
            <a:endParaRPr lang="en-US" dirty="0" smtClean="0"/>
          </a:p>
          <a:p>
            <a:pPr lvl="2" algn="just"/>
            <a:r>
              <a:rPr lang="en-US" dirty="0" smtClean="0"/>
              <a:t>Nobody </a:t>
            </a:r>
            <a:r>
              <a:rPr lang="en-US" dirty="0"/>
              <a:t>can specify, with </a:t>
            </a:r>
            <a:r>
              <a:rPr lang="en-US" dirty="0" smtClean="0"/>
              <a:t>any degree </a:t>
            </a:r>
            <a:r>
              <a:rPr lang="en-US" dirty="0"/>
              <a:t>of confidence, the </a:t>
            </a:r>
            <a:r>
              <a:rPr lang="en-US" dirty="0" smtClean="0"/>
              <a:t>ultimate destiny </a:t>
            </a:r>
            <a:r>
              <a:rPr lang="en-US" dirty="0"/>
              <a:t>of any </a:t>
            </a:r>
            <a:r>
              <a:rPr lang="en-US" dirty="0" smtClean="0"/>
              <a:t>big </a:t>
            </a:r>
            <a:r>
              <a:rPr lang="en-US" dirty="0"/>
              <a:t>d</a:t>
            </a:r>
            <a:r>
              <a:rPr lang="en-US" dirty="0" smtClean="0"/>
              <a:t>ata </a:t>
            </a:r>
            <a:r>
              <a:rPr lang="en-US" dirty="0" smtClean="0"/>
              <a:t>project. </a:t>
            </a:r>
            <a:r>
              <a:rPr lang="en-US" dirty="0"/>
              <a:t>I</a:t>
            </a:r>
            <a:r>
              <a:rPr lang="en-US" dirty="0" smtClean="0"/>
              <a:t>t usually </a:t>
            </a:r>
            <a:r>
              <a:rPr lang="en-US" dirty="0"/>
              <a:t>comes as a surprise.</a:t>
            </a:r>
          </a:p>
          <a:p>
            <a:pPr lvl="1"/>
            <a:endParaRPr lang="en-US" sz="2000" dirty="0"/>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16</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9040124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a:t>
            </a:r>
            <a:r>
              <a:rPr lang="en-US" smtClean="0"/>
              <a:t>Small data - Difference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2. Location:</a:t>
            </a:r>
          </a:p>
          <a:p>
            <a:pPr algn="just"/>
            <a:r>
              <a:rPr lang="en-US" sz="2400" dirty="0" smtClean="0"/>
              <a:t>small </a:t>
            </a:r>
            <a:r>
              <a:rPr lang="en-US" sz="2400" dirty="0"/>
              <a:t>data—Typically, small data </a:t>
            </a:r>
            <a:r>
              <a:rPr lang="en-US" sz="2400" dirty="0" smtClean="0"/>
              <a:t>is contained </a:t>
            </a:r>
            <a:r>
              <a:rPr lang="en-US" sz="2400" b="1" dirty="0"/>
              <a:t>within one institution</a:t>
            </a:r>
            <a:r>
              <a:rPr lang="en-US" sz="2400" dirty="0"/>
              <a:t>, </a:t>
            </a:r>
            <a:r>
              <a:rPr lang="en-US" sz="2400" dirty="0" smtClean="0"/>
              <a:t>often on </a:t>
            </a:r>
            <a:r>
              <a:rPr lang="en-US" sz="2400" dirty="0"/>
              <a:t>one computer, sometimes in one </a:t>
            </a:r>
            <a:r>
              <a:rPr lang="en-US" sz="2400" dirty="0" smtClean="0"/>
              <a:t>file.</a:t>
            </a:r>
          </a:p>
          <a:p>
            <a:pPr algn="just"/>
            <a:r>
              <a:rPr lang="en-US" sz="2400" dirty="0" smtClean="0"/>
              <a:t>Big </a:t>
            </a:r>
            <a:r>
              <a:rPr lang="en-US" sz="2400" dirty="0"/>
              <a:t>Data—Typically spread </a:t>
            </a:r>
            <a:r>
              <a:rPr lang="en-US" sz="2400" dirty="0" smtClean="0"/>
              <a:t>throughout electronic </a:t>
            </a:r>
            <a:r>
              <a:rPr lang="en-US" sz="2400" dirty="0"/>
              <a:t>space, typically parceled </a:t>
            </a:r>
            <a:r>
              <a:rPr lang="en-US" sz="2400" dirty="0" smtClean="0"/>
              <a:t>onto </a:t>
            </a:r>
            <a:r>
              <a:rPr lang="en-US" sz="2400" b="1" dirty="0" smtClean="0"/>
              <a:t>multiple </a:t>
            </a:r>
            <a:r>
              <a:rPr lang="en-US" sz="2400" b="1" dirty="0"/>
              <a:t>Internet servers</a:t>
            </a:r>
            <a:r>
              <a:rPr lang="en-US" sz="2400" dirty="0"/>
              <a:t>, </a:t>
            </a:r>
            <a:r>
              <a:rPr lang="en-US" sz="2400" dirty="0" smtClean="0"/>
              <a:t>located anywhere </a:t>
            </a:r>
            <a:r>
              <a:rPr lang="en-US" sz="2400" dirty="0"/>
              <a:t>on earth.</a:t>
            </a:r>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17</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7459348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a:t>
            </a:r>
            <a:r>
              <a:rPr lang="en-US" smtClean="0"/>
              <a:t>Small data - Difference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3. Data structure and content:</a:t>
            </a:r>
          </a:p>
          <a:p>
            <a:pPr algn="just"/>
            <a:r>
              <a:rPr lang="en-US" sz="2400" dirty="0" smtClean="0"/>
              <a:t>small </a:t>
            </a:r>
            <a:r>
              <a:rPr lang="en-US" sz="2400" dirty="0"/>
              <a:t>data—Ordinarily contains </a:t>
            </a:r>
            <a:r>
              <a:rPr lang="en-US" sz="2400" b="1" dirty="0" smtClean="0"/>
              <a:t>highly</a:t>
            </a:r>
            <a:r>
              <a:rPr lang="en-US" sz="2400" b="1" dirty="0"/>
              <a:t> </a:t>
            </a:r>
            <a:r>
              <a:rPr lang="en-US" sz="2400" b="1" dirty="0" smtClean="0"/>
              <a:t>structured </a:t>
            </a:r>
            <a:r>
              <a:rPr lang="en-US" sz="2400" b="1" dirty="0"/>
              <a:t>data</a:t>
            </a:r>
            <a:r>
              <a:rPr lang="en-US" sz="2400" dirty="0"/>
              <a:t>. </a:t>
            </a:r>
            <a:endParaRPr lang="en-US" sz="2400" dirty="0" smtClean="0"/>
          </a:p>
          <a:p>
            <a:pPr lvl="1" algn="just"/>
            <a:r>
              <a:rPr lang="en-US" sz="2000" dirty="0" smtClean="0"/>
              <a:t>The </a:t>
            </a:r>
            <a:r>
              <a:rPr lang="en-US" sz="2000" dirty="0"/>
              <a:t>data domain </a:t>
            </a:r>
            <a:r>
              <a:rPr lang="en-US" sz="2000" dirty="0" smtClean="0"/>
              <a:t>is restricted </a:t>
            </a:r>
            <a:r>
              <a:rPr lang="en-US" sz="2000" dirty="0"/>
              <a:t>to a single discipline </a:t>
            </a:r>
            <a:r>
              <a:rPr lang="en-US" sz="2000" dirty="0" smtClean="0"/>
              <a:t>or </a:t>
            </a:r>
            <a:r>
              <a:rPr lang="en-US" sz="2000" dirty="0" err="1" smtClean="0"/>
              <a:t>subdiscipline</a:t>
            </a:r>
            <a:r>
              <a:rPr lang="en-US" sz="2000" dirty="0"/>
              <a:t>. The data often comes </a:t>
            </a:r>
            <a:r>
              <a:rPr lang="en-US" sz="2000" dirty="0" smtClean="0"/>
              <a:t>in </a:t>
            </a:r>
            <a:r>
              <a:rPr lang="en-US" sz="2000" dirty="0"/>
              <a:t> the form of uniform records in </a:t>
            </a:r>
            <a:r>
              <a:rPr lang="en-US" sz="2000" dirty="0" smtClean="0"/>
              <a:t>an ordered </a:t>
            </a:r>
            <a:r>
              <a:rPr lang="en-US" sz="2000" dirty="0" smtClean="0"/>
              <a:t>spreadsheet.</a:t>
            </a:r>
          </a:p>
          <a:p>
            <a:pPr algn="just"/>
            <a:r>
              <a:rPr lang="en-US" sz="2400" dirty="0" smtClean="0"/>
              <a:t>Big </a:t>
            </a:r>
            <a:r>
              <a:rPr lang="en-US" sz="2400" dirty="0"/>
              <a:t>Data —</a:t>
            </a:r>
            <a:r>
              <a:rPr lang="en-US" sz="2400" b="1" dirty="0"/>
              <a:t>Must be capable </a:t>
            </a:r>
            <a:r>
              <a:rPr lang="en-US" sz="2400" b="1" dirty="0" smtClean="0"/>
              <a:t>of absorbing </a:t>
            </a:r>
            <a:r>
              <a:rPr lang="en-US" sz="2400" b="1" dirty="0"/>
              <a:t>unstructured data </a:t>
            </a:r>
            <a:r>
              <a:rPr lang="en-US" sz="2400" dirty="0"/>
              <a:t>(e.g., </a:t>
            </a:r>
            <a:r>
              <a:rPr lang="en-US" sz="2400" dirty="0" smtClean="0"/>
              <a:t>such as </a:t>
            </a:r>
            <a:r>
              <a:rPr lang="en-US" sz="2400" dirty="0"/>
              <a:t>free-text documents, images, </a:t>
            </a:r>
            <a:r>
              <a:rPr lang="en-US" sz="2400" dirty="0" smtClean="0"/>
              <a:t>motion pictures</a:t>
            </a:r>
            <a:r>
              <a:rPr lang="en-US" sz="2400" dirty="0"/>
              <a:t>, sound recordings, </a:t>
            </a:r>
            <a:r>
              <a:rPr lang="en-US" sz="2400" dirty="0" smtClean="0"/>
              <a:t>physical objects</a:t>
            </a:r>
            <a:r>
              <a:rPr lang="en-US" sz="2400" dirty="0"/>
              <a:t>). </a:t>
            </a:r>
            <a:endParaRPr lang="en-US" sz="2400" dirty="0" smtClean="0"/>
          </a:p>
          <a:p>
            <a:pPr lvl="1" algn="just"/>
            <a:r>
              <a:rPr lang="en-US" sz="2000" dirty="0" smtClean="0"/>
              <a:t>The </a:t>
            </a:r>
            <a:r>
              <a:rPr lang="en-US" sz="2000" dirty="0"/>
              <a:t>subject matter of </a:t>
            </a:r>
            <a:r>
              <a:rPr lang="en-US" sz="2000" dirty="0" smtClean="0"/>
              <a:t>the resource </a:t>
            </a:r>
            <a:r>
              <a:rPr lang="en-US" sz="2000" dirty="0"/>
              <a:t>may cross multiple </a:t>
            </a:r>
            <a:r>
              <a:rPr lang="en-US" sz="2000" dirty="0" smtClean="0"/>
              <a:t>disciplines, and </a:t>
            </a:r>
            <a:r>
              <a:rPr lang="en-US" sz="2000" dirty="0"/>
              <a:t>the individual data objects in </a:t>
            </a:r>
            <a:r>
              <a:rPr lang="en-US" sz="2000" dirty="0" smtClean="0"/>
              <a:t>the resource </a:t>
            </a:r>
            <a:r>
              <a:rPr lang="en-US" sz="2000" dirty="0"/>
              <a:t>may link to data contained </a:t>
            </a:r>
            <a:r>
              <a:rPr lang="en-US" sz="2000" dirty="0" smtClean="0"/>
              <a:t>in other </a:t>
            </a:r>
            <a:r>
              <a:rPr lang="en-US" sz="2000" dirty="0"/>
              <a:t>b</a:t>
            </a:r>
            <a:r>
              <a:rPr lang="en-US" sz="2000" dirty="0" smtClean="0"/>
              <a:t>ig </a:t>
            </a:r>
            <a:r>
              <a:rPr lang="en-US" sz="2000" dirty="0"/>
              <a:t>d</a:t>
            </a:r>
            <a:r>
              <a:rPr lang="en-US" sz="2000" dirty="0" smtClean="0"/>
              <a:t>ata </a:t>
            </a:r>
            <a:r>
              <a:rPr lang="en-US" sz="2000" dirty="0" smtClean="0"/>
              <a:t>resources</a:t>
            </a:r>
            <a:r>
              <a:rPr lang="en-US" sz="2000" dirty="0"/>
              <a:t>.</a:t>
            </a:r>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18</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20645058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a:t>
            </a:r>
            <a:r>
              <a:rPr lang="en-US" smtClean="0"/>
              <a:t>Small data - Difference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4. Data </a:t>
            </a:r>
            <a:r>
              <a:rPr lang="en-US" dirty="0"/>
              <a:t>preparation</a:t>
            </a:r>
          </a:p>
          <a:p>
            <a:r>
              <a:rPr lang="en-US" sz="2400" dirty="0"/>
              <a:t>small data —In many cases, the data </a:t>
            </a:r>
            <a:r>
              <a:rPr lang="en-US" sz="2400" dirty="0" smtClean="0"/>
              <a:t>user prepares </a:t>
            </a:r>
            <a:r>
              <a:rPr lang="en-US" sz="2400" dirty="0"/>
              <a:t>her </a:t>
            </a:r>
            <a:r>
              <a:rPr lang="en-US" sz="2400" b="1" dirty="0"/>
              <a:t>own data</a:t>
            </a:r>
            <a:r>
              <a:rPr lang="en-US" sz="2400" dirty="0"/>
              <a:t>, for her </a:t>
            </a:r>
            <a:r>
              <a:rPr lang="en-US" sz="2400" b="1" dirty="0" smtClean="0"/>
              <a:t>own purposes</a:t>
            </a:r>
            <a:r>
              <a:rPr lang="en-US" sz="2400" dirty="0"/>
              <a:t>.</a:t>
            </a:r>
          </a:p>
          <a:p>
            <a:r>
              <a:rPr lang="en-US" sz="2400" dirty="0"/>
              <a:t>Big Data —The data comes from </a:t>
            </a:r>
            <a:r>
              <a:rPr lang="en-US" sz="2400" b="1" dirty="0" smtClean="0"/>
              <a:t>many diverse </a:t>
            </a:r>
            <a:r>
              <a:rPr lang="en-US" sz="2400" b="1" dirty="0"/>
              <a:t>sources</a:t>
            </a:r>
            <a:r>
              <a:rPr lang="en-US" sz="2400" dirty="0"/>
              <a:t>, and it is prepared </a:t>
            </a:r>
            <a:r>
              <a:rPr lang="en-US" sz="2400" dirty="0" smtClean="0"/>
              <a:t>by many </a:t>
            </a:r>
            <a:r>
              <a:rPr lang="en-US" sz="2400" dirty="0"/>
              <a:t>people. People who use the </a:t>
            </a:r>
            <a:r>
              <a:rPr lang="en-US" sz="2400" dirty="0" smtClean="0"/>
              <a:t>data are </a:t>
            </a:r>
            <a:r>
              <a:rPr lang="en-US" sz="2400" dirty="0"/>
              <a:t>seldom the people who </a:t>
            </a:r>
            <a:r>
              <a:rPr lang="en-US" sz="2400" dirty="0" smtClean="0"/>
              <a:t>have prepared </a:t>
            </a:r>
            <a:r>
              <a:rPr lang="en-US" sz="2400" dirty="0"/>
              <a:t>the data.</a:t>
            </a:r>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19</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2559481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What is big data?</a:t>
            </a:r>
          </a:p>
          <a:p>
            <a:r>
              <a:rPr lang="en-US" dirty="0" smtClean="0"/>
              <a:t>Characteristic of </a:t>
            </a:r>
            <a:r>
              <a:rPr lang="en-US" dirty="0" smtClean="0"/>
              <a:t>big </a:t>
            </a:r>
            <a:r>
              <a:rPr lang="en-US" dirty="0"/>
              <a:t>d</a:t>
            </a:r>
            <a:r>
              <a:rPr lang="en-US" dirty="0" smtClean="0"/>
              <a:t>ata</a:t>
            </a:r>
            <a:endParaRPr lang="en-US" dirty="0" smtClean="0"/>
          </a:p>
          <a:p>
            <a:r>
              <a:rPr lang="en-US" dirty="0" smtClean="0"/>
              <a:t>Big data and </a:t>
            </a:r>
            <a:r>
              <a:rPr lang="en-US" dirty="0" smtClean="0"/>
              <a:t>small </a:t>
            </a:r>
            <a:r>
              <a:rPr lang="en-US" dirty="0" smtClean="0"/>
              <a:t>data</a:t>
            </a:r>
          </a:p>
          <a:p>
            <a:r>
              <a:rPr lang="en-US" dirty="0" smtClean="0"/>
              <a:t>Four phases of </a:t>
            </a:r>
            <a:r>
              <a:rPr lang="en-US" dirty="0" smtClean="0"/>
              <a:t>big </a:t>
            </a:r>
            <a:r>
              <a:rPr lang="en-US" dirty="0"/>
              <a:t>d</a:t>
            </a:r>
            <a:r>
              <a:rPr lang="en-US" dirty="0" smtClean="0"/>
              <a:t>ata</a:t>
            </a:r>
            <a:endParaRPr lang="en-US" dirty="0" smtClean="0"/>
          </a:p>
          <a:p>
            <a:r>
              <a:rPr lang="en-US" dirty="0" smtClean="0"/>
              <a:t>When big data is needed?</a:t>
            </a:r>
          </a:p>
          <a:p>
            <a:r>
              <a:rPr lang="en-US" dirty="0"/>
              <a:t>Key </a:t>
            </a:r>
            <a:r>
              <a:rPr lang="en-US" dirty="0" smtClean="0"/>
              <a:t>obstacles </a:t>
            </a:r>
            <a:r>
              <a:rPr lang="en-US" dirty="0"/>
              <a:t>of the </a:t>
            </a:r>
            <a:r>
              <a:rPr lang="en-US" dirty="0" smtClean="0"/>
              <a:t>big </a:t>
            </a:r>
            <a:r>
              <a:rPr lang="en-US" dirty="0"/>
              <a:t>d</a:t>
            </a:r>
            <a:r>
              <a:rPr lang="en-US" dirty="0" smtClean="0"/>
              <a:t>ata </a:t>
            </a:r>
            <a:r>
              <a:rPr lang="en-US" dirty="0"/>
              <a:t>applications</a:t>
            </a:r>
            <a:endParaRPr lang="en-US" dirty="0" smtClean="0"/>
          </a:p>
          <a:p>
            <a:r>
              <a:rPr lang="en-US" dirty="0" smtClean="0"/>
              <a:t>Application</a:t>
            </a:r>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a:t>
            </a:fld>
            <a:endParaRPr lang="en-US"/>
          </a:p>
        </p:txBody>
      </p:sp>
    </p:spTree>
    <p:extLst>
      <p:ext uri="{BB962C8B-B14F-4D97-AF65-F5344CB8AC3E}">
        <p14:creationId xmlns:p14="http://schemas.microsoft.com/office/powerpoint/2010/main" val="87376937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365126"/>
            <a:ext cx="8201841" cy="1325563"/>
          </a:xfrm>
        </p:spPr>
        <p:txBody>
          <a:bodyPr/>
          <a:lstStyle/>
          <a:p>
            <a:r>
              <a:rPr lang="en-US" dirty="0" smtClean="0"/>
              <a:t>Big data and Small data - Difference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5. Longevity</a:t>
            </a:r>
            <a:endParaRPr lang="en-US" dirty="0"/>
          </a:p>
          <a:p>
            <a:pPr algn="just"/>
            <a:r>
              <a:rPr lang="en-US" sz="2400" dirty="0"/>
              <a:t>small data —When the data project </a:t>
            </a:r>
            <a:r>
              <a:rPr lang="en-US" sz="2400" dirty="0" smtClean="0"/>
              <a:t>ends, the </a:t>
            </a:r>
            <a:r>
              <a:rPr lang="en-US" sz="2400" dirty="0"/>
              <a:t>data is kept for a limited </a:t>
            </a:r>
            <a:r>
              <a:rPr lang="en-US" sz="2400" dirty="0" smtClean="0"/>
              <a:t>time (seldom </a:t>
            </a:r>
            <a:r>
              <a:rPr lang="en-US" sz="2400" dirty="0"/>
              <a:t>longer than 7 years, </a:t>
            </a:r>
            <a:r>
              <a:rPr lang="en-US" sz="2400" dirty="0" smtClean="0"/>
              <a:t>the traditional </a:t>
            </a:r>
            <a:r>
              <a:rPr lang="en-US" sz="2400" dirty="0"/>
              <a:t>academic life span </a:t>
            </a:r>
            <a:r>
              <a:rPr lang="en-US" sz="2400" dirty="0" smtClean="0"/>
              <a:t>for research </a:t>
            </a:r>
            <a:r>
              <a:rPr lang="en-US" sz="2400" dirty="0"/>
              <a:t>data) and then discarded.</a:t>
            </a:r>
          </a:p>
          <a:p>
            <a:pPr algn="just"/>
            <a:r>
              <a:rPr lang="en-US" sz="2400" dirty="0"/>
              <a:t>Big Data —Big Data projects </a:t>
            </a:r>
            <a:r>
              <a:rPr lang="en-US" sz="2400" dirty="0" smtClean="0"/>
              <a:t>typically contain </a:t>
            </a:r>
            <a:r>
              <a:rPr lang="en-US" sz="2400" dirty="0"/>
              <a:t>data that </a:t>
            </a:r>
            <a:r>
              <a:rPr lang="en-US" sz="2400" b="1" dirty="0"/>
              <a:t>must be stored </a:t>
            </a:r>
            <a:r>
              <a:rPr lang="en-US" sz="2400" b="1" dirty="0" smtClean="0"/>
              <a:t>in perpetuity</a:t>
            </a:r>
            <a:r>
              <a:rPr lang="en-US" sz="2400" dirty="0"/>
              <a:t>. </a:t>
            </a:r>
            <a:endParaRPr lang="en-US" sz="2400" dirty="0" smtClean="0"/>
          </a:p>
          <a:p>
            <a:pPr lvl="1" algn="just"/>
            <a:r>
              <a:rPr lang="en-US" sz="2000" dirty="0" smtClean="0"/>
              <a:t>Ideally</a:t>
            </a:r>
            <a:r>
              <a:rPr lang="en-US" sz="2000" dirty="0"/>
              <a:t>, data stored in a </a:t>
            </a:r>
            <a:r>
              <a:rPr lang="en-US" sz="2000" dirty="0" smtClean="0"/>
              <a:t>Big Data </a:t>
            </a:r>
            <a:r>
              <a:rPr lang="en-US" sz="2000" dirty="0"/>
              <a:t>resource will be </a:t>
            </a:r>
            <a:r>
              <a:rPr lang="en-US" sz="2000" dirty="0" smtClean="0"/>
              <a:t>absorbed into </a:t>
            </a:r>
            <a:r>
              <a:rPr lang="en-US" sz="2000" dirty="0"/>
              <a:t>another resource when the </a:t>
            </a:r>
            <a:r>
              <a:rPr lang="en-US" sz="2000" dirty="0" smtClean="0"/>
              <a:t>original resource </a:t>
            </a:r>
            <a:r>
              <a:rPr lang="en-US" sz="2000" dirty="0"/>
              <a:t>terminates. Many Big </a:t>
            </a:r>
            <a:r>
              <a:rPr lang="en-US" sz="2000" dirty="0" smtClean="0"/>
              <a:t>Data projects </a:t>
            </a:r>
            <a:r>
              <a:rPr lang="en-US" sz="2000" dirty="0"/>
              <a:t>extend into the future and </a:t>
            </a:r>
            <a:r>
              <a:rPr lang="en-US" sz="2000" dirty="0" smtClean="0"/>
              <a:t>the past </a:t>
            </a:r>
            <a:r>
              <a:rPr lang="en-US" sz="2000" dirty="0"/>
              <a:t>(e.g., legacy data), accruing </a:t>
            </a:r>
            <a:r>
              <a:rPr lang="en-US" sz="2000" dirty="0" smtClean="0"/>
              <a:t>data prospectively </a:t>
            </a:r>
            <a:r>
              <a:rPr lang="en-US" sz="2000" dirty="0"/>
              <a:t>and retrospectively.</a:t>
            </a:r>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20</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1033873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175716" cy="1325563"/>
          </a:xfrm>
        </p:spPr>
        <p:txBody>
          <a:bodyPr/>
          <a:lstStyle/>
          <a:p>
            <a:r>
              <a:rPr lang="en-US"/>
              <a:t>Big data and Small data - Difference</a:t>
            </a:r>
          </a:p>
        </p:txBody>
      </p:sp>
      <p:sp>
        <p:nvSpPr>
          <p:cNvPr id="3" name="Content Placeholder 2"/>
          <p:cNvSpPr>
            <a:spLocks noGrp="1"/>
          </p:cNvSpPr>
          <p:nvPr>
            <p:ph idx="1"/>
          </p:nvPr>
        </p:nvSpPr>
        <p:spPr/>
        <p:txBody>
          <a:bodyPr>
            <a:normAutofit/>
          </a:bodyPr>
          <a:lstStyle/>
          <a:p>
            <a:pPr marL="0" indent="0">
              <a:buNone/>
            </a:pPr>
            <a:r>
              <a:rPr lang="en-US" dirty="0" smtClean="0"/>
              <a:t>6. Measurements</a:t>
            </a:r>
            <a:endParaRPr lang="en-US" dirty="0"/>
          </a:p>
          <a:p>
            <a:pPr algn="just"/>
            <a:r>
              <a:rPr lang="en-US" sz="2400" dirty="0"/>
              <a:t>small data —Typically, the data </a:t>
            </a:r>
            <a:r>
              <a:rPr lang="en-US" sz="2400" dirty="0" smtClean="0"/>
              <a:t>is measured </a:t>
            </a:r>
            <a:r>
              <a:rPr lang="en-US" sz="2400" dirty="0"/>
              <a:t>using one </a:t>
            </a:r>
            <a:r>
              <a:rPr lang="en-US" sz="2400" dirty="0" smtClean="0"/>
              <a:t>experimental protocol</a:t>
            </a:r>
            <a:r>
              <a:rPr lang="en-US" sz="2400" dirty="0"/>
              <a:t>, and the data can be </a:t>
            </a:r>
            <a:r>
              <a:rPr lang="en-US" sz="2400" dirty="0" smtClean="0"/>
              <a:t>represented using </a:t>
            </a:r>
            <a:r>
              <a:rPr lang="en-US" sz="2400" b="1" dirty="0"/>
              <a:t>one set of standard units </a:t>
            </a:r>
            <a:endParaRPr lang="en-US" sz="2400" b="1" dirty="0"/>
          </a:p>
          <a:p>
            <a:pPr algn="just"/>
            <a:r>
              <a:rPr lang="en-US" sz="2400" dirty="0" smtClean="0"/>
              <a:t>Big </a:t>
            </a:r>
            <a:r>
              <a:rPr lang="en-US" sz="2400" dirty="0"/>
              <a:t>Data —Many different types </a:t>
            </a:r>
            <a:r>
              <a:rPr lang="en-US" sz="2400" dirty="0" smtClean="0"/>
              <a:t>of data </a:t>
            </a:r>
            <a:r>
              <a:rPr lang="en-US" sz="2400" dirty="0"/>
              <a:t>are delivered in </a:t>
            </a:r>
            <a:r>
              <a:rPr lang="en-US" sz="2400" b="1" dirty="0"/>
              <a:t>many </a:t>
            </a:r>
            <a:r>
              <a:rPr lang="en-US" sz="2400" b="1" dirty="0" smtClean="0"/>
              <a:t>different electronic </a:t>
            </a:r>
            <a:r>
              <a:rPr lang="en-US" sz="2400" b="1" dirty="0"/>
              <a:t>formats</a:t>
            </a:r>
            <a:r>
              <a:rPr lang="en-US" sz="2400" dirty="0"/>
              <a:t>. </a:t>
            </a:r>
            <a:endParaRPr lang="en-US" sz="2400" dirty="0" smtClean="0"/>
          </a:p>
          <a:p>
            <a:pPr lvl="1" algn="just"/>
            <a:r>
              <a:rPr lang="en-US" sz="2000" dirty="0" smtClean="0"/>
              <a:t>Measurements</a:t>
            </a:r>
            <a:r>
              <a:rPr lang="en-US" sz="2000" dirty="0"/>
              <a:t>, </a:t>
            </a:r>
            <a:r>
              <a:rPr lang="en-US" sz="2000" dirty="0" smtClean="0"/>
              <a:t>when </a:t>
            </a:r>
            <a:r>
              <a:rPr lang="en-US" sz="2000" dirty="0"/>
              <a:t> present, may be obtained by </a:t>
            </a:r>
            <a:r>
              <a:rPr lang="en-US" sz="2000" b="1" dirty="0" smtClean="0"/>
              <a:t>many different </a:t>
            </a:r>
            <a:r>
              <a:rPr lang="en-US" sz="2000" b="1" dirty="0"/>
              <a:t>protocols</a:t>
            </a:r>
            <a:r>
              <a:rPr lang="en-US" sz="2000" dirty="0"/>
              <a:t>. Verifying the </a:t>
            </a:r>
            <a:r>
              <a:rPr lang="en-US" sz="2000" dirty="0" smtClean="0"/>
              <a:t>quality of </a:t>
            </a:r>
            <a:r>
              <a:rPr lang="en-US" sz="2000" dirty="0"/>
              <a:t>b</a:t>
            </a:r>
            <a:r>
              <a:rPr lang="en-US" sz="2000" dirty="0" smtClean="0"/>
              <a:t>ig </a:t>
            </a:r>
            <a:r>
              <a:rPr lang="en-US" sz="2000" dirty="0"/>
              <a:t>d</a:t>
            </a:r>
            <a:r>
              <a:rPr lang="en-US" sz="2000" dirty="0" smtClean="0"/>
              <a:t>ata </a:t>
            </a:r>
            <a:r>
              <a:rPr lang="en-US" sz="2000" dirty="0"/>
              <a:t>is one of the most </a:t>
            </a:r>
            <a:r>
              <a:rPr lang="en-US" sz="2000" dirty="0" smtClean="0"/>
              <a:t>difficult tasks </a:t>
            </a:r>
            <a:r>
              <a:rPr lang="en-US" sz="2000" dirty="0"/>
              <a:t>for data managers.</a:t>
            </a:r>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21</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1426328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175716" cy="1325563"/>
          </a:xfrm>
        </p:spPr>
        <p:txBody>
          <a:bodyPr/>
          <a:lstStyle/>
          <a:p>
            <a:r>
              <a:rPr lang="en-US"/>
              <a:t>Big data and Small data - Difference</a:t>
            </a:r>
          </a:p>
        </p:txBody>
      </p:sp>
      <p:sp>
        <p:nvSpPr>
          <p:cNvPr id="3" name="Content Placeholder 2"/>
          <p:cNvSpPr>
            <a:spLocks noGrp="1"/>
          </p:cNvSpPr>
          <p:nvPr>
            <p:ph idx="1"/>
          </p:nvPr>
        </p:nvSpPr>
        <p:spPr/>
        <p:txBody>
          <a:bodyPr>
            <a:normAutofit/>
          </a:bodyPr>
          <a:lstStyle/>
          <a:p>
            <a:pPr marL="0" indent="0">
              <a:buNone/>
            </a:pPr>
            <a:r>
              <a:rPr lang="en-US" dirty="0" smtClean="0"/>
              <a:t>7. </a:t>
            </a:r>
            <a:r>
              <a:rPr lang="en-US" dirty="0"/>
              <a:t> Reproducibility</a:t>
            </a:r>
          </a:p>
          <a:p>
            <a:pPr algn="just"/>
            <a:r>
              <a:rPr lang="en-US" sz="2400" dirty="0"/>
              <a:t>small data —Projects are </a:t>
            </a:r>
            <a:r>
              <a:rPr lang="en-US" sz="2400" dirty="0" smtClean="0"/>
              <a:t>typically </a:t>
            </a:r>
            <a:r>
              <a:rPr lang="en-US" sz="2400" b="1" dirty="0" smtClean="0"/>
              <a:t>repeatable</a:t>
            </a:r>
            <a:r>
              <a:rPr lang="en-US" sz="2400" dirty="0"/>
              <a:t>. </a:t>
            </a:r>
            <a:endParaRPr lang="en-US" sz="2400" dirty="0" smtClean="0"/>
          </a:p>
          <a:p>
            <a:pPr lvl="1" algn="just"/>
            <a:r>
              <a:rPr lang="en-US" sz="2000" dirty="0" smtClean="0"/>
              <a:t>If </a:t>
            </a:r>
            <a:r>
              <a:rPr lang="en-US" sz="2000" dirty="0"/>
              <a:t>there is some </a:t>
            </a:r>
            <a:r>
              <a:rPr lang="en-US" sz="2000" dirty="0" smtClean="0"/>
              <a:t>question about </a:t>
            </a:r>
            <a:r>
              <a:rPr lang="en-US" sz="2000" dirty="0"/>
              <a:t>the quality of the </a:t>
            </a:r>
            <a:r>
              <a:rPr lang="en-US" sz="2000" dirty="0" smtClean="0"/>
              <a:t>data, reproducibility </a:t>
            </a:r>
            <a:r>
              <a:rPr lang="en-US" sz="2000" dirty="0"/>
              <a:t>of the data, or validity </a:t>
            </a:r>
            <a:r>
              <a:rPr lang="en-US" sz="2000" dirty="0" smtClean="0"/>
              <a:t>of the </a:t>
            </a:r>
            <a:r>
              <a:rPr lang="en-US" sz="2000" dirty="0"/>
              <a:t>conclusions drawn from the data, </a:t>
            </a:r>
            <a:r>
              <a:rPr lang="en-US" sz="2000" dirty="0" smtClean="0"/>
              <a:t>the entire </a:t>
            </a:r>
            <a:r>
              <a:rPr lang="en-US" sz="2000" dirty="0"/>
              <a:t>project can be repeated, yielding </a:t>
            </a:r>
            <a:r>
              <a:rPr lang="en-US" sz="2000" dirty="0" smtClean="0"/>
              <a:t>a new </a:t>
            </a:r>
            <a:r>
              <a:rPr lang="en-US" sz="2000" dirty="0"/>
              <a:t>data set.</a:t>
            </a:r>
          </a:p>
          <a:p>
            <a:pPr algn="just"/>
            <a:r>
              <a:rPr lang="en-US" sz="2400" dirty="0"/>
              <a:t>Big Data —Replication of a Big </a:t>
            </a:r>
            <a:r>
              <a:rPr lang="en-US" sz="2400" dirty="0" smtClean="0"/>
              <a:t>Data project </a:t>
            </a:r>
            <a:r>
              <a:rPr lang="en-US" sz="2400" dirty="0"/>
              <a:t>is </a:t>
            </a:r>
            <a:r>
              <a:rPr lang="en-US" sz="2400" b="1" dirty="0"/>
              <a:t>seldom feasible</a:t>
            </a:r>
            <a:r>
              <a:rPr lang="en-US" sz="2400" dirty="0"/>
              <a:t>. </a:t>
            </a:r>
            <a:endParaRPr lang="en-US" sz="2400" dirty="0" smtClean="0"/>
          </a:p>
          <a:p>
            <a:pPr lvl="1"/>
            <a:r>
              <a:rPr lang="en-US" sz="2000" dirty="0" smtClean="0"/>
              <a:t>In </a:t>
            </a:r>
            <a:r>
              <a:rPr lang="en-US" sz="2000" dirty="0" smtClean="0"/>
              <a:t>most instances</a:t>
            </a:r>
            <a:r>
              <a:rPr lang="en-US" sz="2000" dirty="0"/>
              <a:t>, all that anyone can hope for </a:t>
            </a:r>
            <a:r>
              <a:rPr lang="en-US" sz="2000" dirty="0" smtClean="0"/>
              <a:t>is that </a:t>
            </a:r>
            <a:r>
              <a:rPr lang="en-US" sz="2000" dirty="0"/>
              <a:t>bad data in a </a:t>
            </a:r>
            <a:r>
              <a:rPr lang="en-US" sz="2000" dirty="0" smtClean="0"/>
              <a:t>big </a:t>
            </a:r>
            <a:r>
              <a:rPr lang="en-US" sz="2000" dirty="0"/>
              <a:t>d</a:t>
            </a:r>
            <a:r>
              <a:rPr lang="en-US" sz="2000" dirty="0" smtClean="0"/>
              <a:t>ata </a:t>
            </a:r>
            <a:r>
              <a:rPr lang="en-US" sz="2000" dirty="0"/>
              <a:t>resource </a:t>
            </a:r>
            <a:r>
              <a:rPr lang="en-US" sz="2000" dirty="0" smtClean="0"/>
              <a:t>will be </a:t>
            </a:r>
            <a:r>
              <a:rPr lang="en-US" sz="2000" dirty="0"/>
              <a:t>found and flagged as such.</a:t>
            </a:r>
          </a:p>
          <a:p>
            <a:pPr marL="0" indent="0">
              <a:buNone/>
            </a:pPr>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22</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56440927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175716" cy="1325563"/>
          </a:xfrm>
        </p:spPr>
        <p:txBody>
          <a:bodyPr/>
          <a:lstStyle/>
          <a:p>
            <a:r>
              <a:rPr lang="en-US"/>
              <a:t>Big data and Small data - Difference</a:t>
            </a:r>
          </a:p>
        </p:txBody>
      </p:sp>
      <p:sp>
        <p:nvSpPr>
          <p:cNvPr id="3" name="Content Placeholder 2"/>
          <p:cNvSpPr>
            <a:spLocks noGrp="1"/>
          </p:cNvSpPr>
          <p:nvPr>
            <p:ph idx="1"/>
          </p:nvPr>
        </p:nvSpPr>
        <p:spPr/>
        <p:txBody>
          <a:bodyPr>
            <a:normAutofit/>
          </a:bodyPr>
          <a:lstStyle/>
          <a:p>
            <a:pPr marL="0" indent="0">
              <a:buNone/>
            </a:pPr>
            <a:r>
              <a:rPr lang="en-US" dirty="0"/>
              <a:t>8</a:t>
            </a:r>
            <a:r>
              <a:rPr lang="en-US" dirty="0" smtClean="0"/>
              <a:t>. Stakes/cost</a:t>
            </a:r>
            <a:endParaRPr lang="en-US" dirty="0"/>
          </a:p>
          <a:p>
            <a:pPr algn="just"/>
            <a:r>
              <a:rPr lang="en-US" sz="2400" dirty="0"/>
              <a:t>small data —Project costs are </a:t>
            </a:r>
            <a:r>
              <a:rPr lang="en-US" sz="2400" b="1" dirty="0" smtClean="0"/>
              <a:t>limited</a:t>
            </a:r>
            <a:r>
              <a:rPr lang="en-US" sz="2400" dirty="0" smtClean="0"/>
              <a:t>. </a:t>
            </a:r>
            <a:endParaRPr lang="en-US" sz="2400" dirty="0" smtClean="0"/>
          </a:p>
          <a:p>
            <a:pPr lvl="1" algn="just"/>
            <a:r>
              <a:rPr lang="en-US" sz="2000" dirty="0" smtClean="0"/>
              <a:t>Laboratories </a:t>
            </a:r>
            <a:r>
              <a:rPr lang="en-US" sz="2000" dirty="0"/>
              <a:t>and institutions can </a:t>
            </a:r>
            <a:r>
              <a:rPr lang="en-US" sz="2000" dirty="0" smtClean="0"/>
              <a:t>usually recover </a:t>
            </a:r>
            <a:r>
              <a:rPr lang="en-US" sz="2000" dirty="0"/>
              <a:t>from the occasional small </a:t>
            </a:r>
            <a:r>
              <a:rPr lang="en-US" sz="2000" dirty="0" smtClean="0"/>
              <a:t>data failure</a:t>
            </a:r>
            <a:r>
              <a:rPr lang="en-US" sz="2000" dirty="0"/>
              <a:t>.</a:t>
            </a:r>
          </a:p>
          <a:p>
            <a:r>
              <a:rPr lang="en-US" sz="2400" dirty="0"/>
              <a:t>Big Data —Big Data projects can </a:t>
            </a:r>
            <a:r>
              <a:rPr lang="en-US" sz="2400" dirty="0" smtClean="0"/>
              <a:t>be obscenely </a:t>
            </a:r>
            <a:r>
              <a:rPr lang="en-US" sz="2400" b="1" dirty="0"/>
              <a:t>expensive</a:t>
            </a:r>
            <a:r>
              <a:rPr lang="en-US" sz="2400" dirty="0"/>
              <a:t>.</a:t>
            </a:r>
          </a:p>
          <a:p>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23</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6839585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175716" cy="1325563"/>
          </a:xfrm>
        </p:spPr>
        <p:txBody>
          <a:bodyPr/>
          <a:lstStyle/>
          <a:p>
            <a:r>
              <a:rPr lang="en-US"/>
              <a:t>Big data and Small data - Difference</a:t>
            </a:r>
          </a:p>
        </p:txBody>
      </p:sp>
      <p:sp>
        <p:nvSpPr>
          <p:cNvPr id="3" name="Content Placeholder 2"/>
          <p:cNvSpPr>
            <a:spLocks noGrp="1"/>
          </p:cNvSpPr>
          <p:nvPr>
            <p:ph idx="1"/>
          </p:nvPr>
        </p:nvSpPr>
        <p:spPr/>
        <p:txBody>
          <a:bodyPr>
            <a:normAutofit/>
          </a:bodyPr>
          <a:lstStyle/>
          <a:p>
            <a:pPr marL="0" indent="0">
              <a:buNone/>
            </a:pPr>
            <a:r>
              <a:rPr lang="en-US" dirty="0"/>
              <a:t>9</a:t>
            </a:r>
            <a:r>
              <a:rPr lang="en-US" dirty="0" smtClean="0"/>
              <a:t>. </a:t>
            </a:r>
            <a:r>
              <a:rPr lang="en-US" dirty="0"/>
              <a:t> </a:t>
            </a:r>
            <a:r>
              <a:rPr lang="en-US" dirty="0" smtClean="0"/>
              <a:t>Introspection/observation</a:t>
            </a:r>
            <a:endParaRPr lang="en-US" dirty="0"/>
          </a:p>
          <a:p>
            <a:pPr algn="just"/>
            <a:r>
              <a:rPr lang="en-US" sz="2400" dirty="0"/>
              <a:t>small data —Individual data points </a:t>
            </a:r>
            <a:r>
              <a:rPr lang="en-US" sz="2400" dirty="0" smtClean="0"/>
              <a:t>are identified </a:t>
            </a:r>
            <a:r>
              <a:rPr lang="en-US" sz="2400" dirty="0"/>
              <a:t>by their row and </a:t>
            </a:r>
            <a:r>
              <a:rPr lang="en-US" sz="2400" dirty="0" smtClean="0"/>
              <a:t>column location </a:t>
            </a:r>
            <a:r>
              <a:rPr lang="en-US" sz="2400" dirty="0"/>
              <a:t>within a spreadsheet or </a:t>
            </a:r>
            <a:r>
              <a:rPr lang="en-US" sz="2400" dirty="0" smtClean="0"/>
              <a:t>database table. </a:t>
            </a:r>
            <a:endParaRPr lang="en-US" sz="2400" dirty="0" smtClean="0"/>
          </a:p>
          <a:p>
            <a:pPr lvl="1" algn="just"/>
            <a:r>
              <a:rPr lang="en-US" sz="2000" dirty="0" smtClean="0"/>
              <a:t>If </a:t>
            </a:r>
            <a:r>
              <a:rPr lang="en-US" sz="2000" dirty="0" smtClean="0"/>
              <a:t>you </a:t>
            </a:r>
            <a:r>
              <a:rPr lang="en-US" sz="2000" dirty="0"/>
              <a:t>know the row and column </a:t>
            </a:r>
            <a:r>
              <a:rPr lang="en-US" sz="2000" dirty="0" smtClean="0"/>
              <a:t>headers, you </a:t>
            </a:r>
            <a:r>
              <a:rPr lang="en-US" sz="2000" dirty="0"/>
              <a:t>can find and specify all of the </a:t>
            </a:r>
            <a:r>
              <a:rPr lang="en-US" sz="2000" dirty="0" smtClean="0"/>
              <a:t>data points </a:t>
            </a:r>
            <a:r>
              <a:rPr lang="en-US" sz="2000" dirty="0"/>
              <a:t>contained </a:t>
            </a:r>
            <a:r>
              <a:rPr lang="en-US" sz="2000" dirty="0" smtClean="0"/>
              <a:t>within.</a:t>
            </a:r>
          </a:p>
          <a:p>
            <a:pPr algn="just"/>
            <a:r>
              <a:rPr lang="en-US" sz="2400" dirty="0" smtClean="0"/>
              <a:t>Big </a:t>
            </a:r>
            <a:r>
              <a:rPr lang="en-US" sz="2400" dirty="0"/>
              <a:t>Data —Unless the Big Data </a:t>
            </a:r>
            <a:r>
              <a:rPr lang="en-US" sz="2400" dirty="0" smtClean="0"/>
              <a:t>resource is </a:t>
            </a:r>
            <a:r>
              <a:rPr lang="en-US" sz="2400" dirty="0"/>
              <a:t>exceptionally well designed, </a:t>
            </a:r>
            <a:r>
              <a:rPr lang="en-US" sz="2400" dirty="0" smtClean="0"/>
              <a:t>the contents </a:t>
            </a:r>
            <a:r>
              <a:rPr lang="en-US" sz="2400" dirty="0"/>
              <a:t>and organization of </a:t>
            </a:r>
            <a:r>
              <a:rPr lang="en-US" sz="2400" dirty="0" smtClean="0"/>
              <a:t>the resource </a:t>
            </a:r>
            <a:r>
              <a:rPr lang="en-US" sz="2400" dirty="0"/>
              <a:t>can be inscrutable, even to </a:t>
            </a:r>
            <a:r>
              <a:rPr lang="en-US" sz="2400" dirty="0" smtClean="0"/>
              <a:t>the data managers </a:t>
            </a:r>
            <a:r>
              <a:rPr lang="en-US" sz="2400" dirty="0"/>
              <a:t> </a:t>
            </a:r>
          </a:p>
          <a:p>
            <a:endParaRPr lang="en-US" sz="2400" dirty="0"/>
          </a:p>
          <a:p>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24</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6040298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175716" cy="1325563"/>
          </a:xfrm>
        </p:spPr>
        <p:txBody>
          <a:bodyPr/>
          <a:lstStyle/>
          <a:p>
            <a:r>
              <a:rPr lang="en-US"/>
              <a:t>Big data and Small data - Difference</a:t>
            </a:r>
          </a:p>
        </p:txBody>
      </p:sp>
      <p:sp>
        <p:nvSpPr>
          <p:cNvPr id="3" name="Content Placeholder 2"/>
          <p:cNvSpPr>
            <a:spLocks noGrp="1"/>
          </p:cNvSpPr>
          <p:nvPr>
            <p:ph idx="1"/>
          </p:nvPr>
        </p:nvSpPr>
        <p:spPr/>
        <p:txBody>
          <a:bodyPr>
            <a:normAutofit/>
          </a:bodyPr>
          <a:lstStyle/>
          <a:p>
            <a:pPr marL="0" indent="0">
              <a:buNone/>
            </a:pPr>
            <a:r>
              <a:rPr lang="en-US" dirty="0" smtClean="0"/>
              <a:t>10. </a:t>
            </a:r>
            <a:r>
              <a:rPr lang="en-US" dirty="0"/>
              <a:t> Analysis</a:t>
            </a:r>
          </a:p>
          <a:p>
            <a:pPr algn="just"/>
            <a:r>
              <a:rPr lang="en-US" sz="2400" dirty="0"/>
              <a:t>small data —In most instances, all of </a:t>
            </a:r>
            <a:r>
              <a:rPr lang="en-US" sz="2400" dirty="0" smtClean="0"/>
              <a:t>the data </a:t>
            </a:r>
            <a:r>
              <a:rPr lang="en-US" sz="2400" dirty="0"/>
              <a:t>contained in the data project can </a:t>
            </a:r>
            <a:r>
              <a:rPr lang="en-US" sz="2400" dirty="0" smtClean="0"/>
              <a:t>be </a:t>
            </a:r>
            <a:r>
              <a:rPr lang="en-US" sz="2400" b="1" dirty="0" smtClean="0"/>
              <a:t>analyzed </a:t>
            </a:r>
            <a:r>
              <a:rPr lang="en-US" sz="2400" b="1" dirty="0"/>
              <a:t>together, and all at once</a:t>
            </a:r>
            <a:r>
              <a:rPr lang="en-US" sz="2400" dirty="0"/>
              <a:t>.</a:t>
            </a:r>
          </a:p>
          <a:p>
            <a:pPr algn="just"/>
            <a:r>
              <a:rPr lang="en-US" sz="2400" dirty="0"/>
              <a:t>Big Data —With few exceptions, such </a:t>
            </a:r>
            <a:r>
              <a:rPr lang="en-US" sz="2400" dirty="0" smtClean="0"/>
              <a:t>as those </a:t>
            </a:r>
            <a:r>
              <a:rPr lang="en-US" sz="2400" dirty="0"/>
              <a:t>conducted on supercomputers </a:t>
            </a:r>
            <a:r>
              <a:rPr lang="en-US" sz="2400" dirty="0" smtClean="0"/>
              <a:t>or in </a:t>
            </a:r>
            <a:r>
              <a:rPr lang="en-US" sz="2400" dirty="0"/>
              <a:t>parallel on multiple computers, </a:t>
            </a:r>
            <a:r>
              <a:rPr lang="en-US" sz="2400" dirty="0" smtClean="0"/>
              <a:t>Big Data </a:t>
            </a:r>
            <a:r>
              <a:rPr lang="en-US" sz="2400" dirty="0"/>
              <a:t>is ordinarily analyzed </a:t>
            </a:r>
            <a:r>
              <a:rPr lang="en-US" sz="2400" b="1" dirty="0" smtClean="0"/>
              <a:t>in incremental steps</a:t>
            </a:r>
            <a:r>
              <a:rPr lang="en-US" sz="2400" dirty="0" smtClean="0"/>
              <a:t>. </a:t>
            </a:r>
            <a:endParaRPr lang="en-US" sz="2400" dirty="0" smtClean="0"/>
          </a:p>
          <a:p>
            <a:pPr lvl="1" algn="just"/>
            <a:r>
              <a:rPr lang="en-US" sz="2000" dirty="0" smtClean="0"/>
              <a:t>The </a:t>
            </a:r>
            <a:r>
              <a:rPr lang="en-US" sz="2000" dirty="0" smtClean="0"/>
              <a:t>data </a:t>
            </a:r>
            <a:r>
              <a:rPr lang="en-US" sz="2000" dirty="0"/>
              <a:t>are extracted, reviewed, </a:t>
            </a:r>
            <a:r>
              <a:rPr lang="en-US" sz="2000" dirty="0" smtClean="0"/>
              <a:t>reduced, normalized</a:t>
            </a:r>
            <a:r>
              <a:rPr lang="en-US" sz="2000" dirty="0"/>
              <a:t>, transformed, </a:t>
            </a:r>
            <a:r>
              <a:rPr lang="en-US" sz="2000" dirty="0" smtClean="0"/>
              <a:t>visualized, interpreted</a:t>
            </a:r>
            <a:r>
              <a:rPr lang="en-US" sz="2000" dirty="0"/>
              <a:t>, and reanalyzed </a:t>
            </a:r>
            <a:r>
              <a:rPr lang="en-US" sz="2000" dirty="0" smtClean="0"/>
              <a:t>with different </a:t>
            </a:r>
            <a:r>
              <a:rPr lang="en-US" sz="2000" dirty="0"/>
              <a:t>methods.</a:t>
            </a:r>
          </a:p>
          <a:p>
            <a:endParaRPr lang="en-US" sz="2400" dirty="0"/>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25</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77527951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Six phases of Big Data</a:t>
            </a:r>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26</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graphicFrame>
        <p:nvGraphicFramePr>
          <p:cNvPr id="8" name="Diagram 7"/>
          <p:cNvGraphicFramePr/>
          <p:nvPr>
            <p:extLst>
              <p:ext uri="{D42A27DB-BD31-4B8C-83A1-F6EECF244321}">
                <p14:modId xmlns:p14="http://schemas.microsoft.com/office/powerpoint/2010/main" val="737257928"/>
              </p:ext>
            </p:extLst>
          </p:nvPr>
        </p:nvGraphicFramePr>
        <p:xfrm>
          <a:off x="0" y="1267097"/>
          <a:ext cx="9144000" cy="50892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220430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smtClean="0"/>
              <a:t>Generation</a:t>
            </a:r>
            <a:endParaRPr lang="en-US" dirty="0"/>
          </a:p>
        </p:txBody>
      </p:sp>
      <p:sp>
        <p:nvSpPr>
          <p:cNvPr id="3" name="Content Placeholder 2"/>
          <p:cNvSpPr>
            <a:spLocks noGrp="1"/>
          </p:cNvSpPr>
          <p:nvPr>
            <p:ph idx="1"/>
          </p:nvPr>
        </p:nvSpPr>
        <p:spPr>
          <a:xfrm>
            <a:off x="628650" y="1825625"/>
            <a:ext cx="7886700" cy="4718866"/>
          </a:xfrm>
        </p:spPr>
        <p:txBody>
          <a:bodyPr>
            <a:noAutofit/>
          </a:bodyPr>
          <a:lstStyle/>
          <a:p>
            <a:r>
              <a:rPr lang="en-US" sz="2400" dirty="0" smtClean="0"/>
              <a:t>Enterprise Data</a:t>
            </a:r>
          </a:p>
          <a:p>
            <a:pPr lvl="1" algn="just"/>
            <a:r>
              <a:rPr lang="en-US" dirty="0" smtClean="0"/>
              <a:t>online </a:t>
            </a:r>
            <a:r>
              <a:rPr lang="en-US" dirty="0"/>
              <a:t>trading data </a:t>
            </a:r>
            <a:r>
              <a:rPr lang="en-US" dirty="0" smtClean="0"/>
              <a:t>and online </a:t>
            </a:r>
            <a:r>
              <a:rPr lang="en-US" dirty="0"/>
              <a:t>analysis data, most of which are historically </a:t>
            </a:r>
            <a:r>
              <a:rPr lang="en-US" dirty="0" smtClean="0"/>
              <a:t>static data </a:t>
            </a:r>
            <a:endParaRPr lang="en-US" dirty="0" smtClean="0"/>
          </a:p>
          <a:p>
            <a:pPr lvl="1" algn="just"/>
            <a:r>
              <a:rPr lang="en-US" dirty="0" smtClean="0"/>
              <a:t>Internal </a:t>
            </a:r>
            <a:r>
              <a:rPr lang="en-US" dirty="0" smtClean="0"/>
              <a:t>data e.g. production </a:t>
            </a:r>
            <a:r>
              <a:rPr lang="en-US" dirty="0"/>
              <a:t>data, inventory data, sales </a:t>
            </a:r>
            <a:r>
              <a:rPr lang="en-US" dirty="0" smtClean="0"/>
              <a:t>data, and </a:t>
            </a:r>
            <a:r>
              <a:rPr lang="en-US" dirty="0"/>
              <a:t>financial </a:t>
            </a:r>
            <a:r>
              <a:rPr lang="en-US" dirty="0" smtClean="0"/>
              <a:t>data which </a:t>
            </a:r>
            <a:r>
              <a:rPr lang="en-US" dirty="0"/>
              <a:t>aims to capture </a:t>
            </a:r>
            <a:r>
              <a:rPr lang="en-US" dirty="0" err="1"/>
              <a:t>informationized</a:t>
            </a:r>
            <a:r>
              <a:rPr lang="en-US" dirty="0"/>
              <a:t> and </a:t>
            </a:r>
            <a:r>
              <a:rPr lang="en-US" dirty="0" smtClean="0"/>
              <a:t>data-driven activities </a:t>
            </a:r>
            <a:r>
              <a:rPr lang="en-US" dirty="0"/>
              <a:t>in enterprises, so as to record all activities </a:t>
            </a:r>
            <a:r>
              <a:rPr lang="en-US" dirty="0" smtClean="0"/>
              <a:t>of enterprises </a:t>
            </a:r>
          </a:p>
          <a:p>
            <a:r>
              <a:rPr lang="en-US" sz="2400" dirty="0" err="1" smtClean="0"/>
              <a:t>IoT</a:t>
            </a:r>
            <a:r>
              <a:rPr lang="en-US" sz="2400" dirty="0" smtClean="0"/>
              <a:t> (Internet-of-Things) </a:t>
            </a:r>
            <a:r>
              <a:rPr lang="en-US" sz="2400" dirty="0" smtClean="0"/>
              <a:t>data</a:t>
            </a:r>
          </a:p>
          <a:p>
            <a:pPr lvl="1" algn="just"/>
            <a:r>
              <a:rPr lang="en-US" dirty="0" smtClean="0"/>
              <a:t>smart cities, industry</a:t>
            </a:r>
            <a:r>
              <a:rPr lang="en-US" dirty="0"/>
              <a:t>, agriculture, traffic, transportation, </a:t>
            </a:r>
            <a:r>
              <a:rPr lang="en-US" dirty="0" smtClean="0"/>
              <a:t>medical care</a:t>
            </a:r>
            <a:r>
              <a:rPr lang="en-US" dirty="0"/>
              <a:t>, public departments, and </a:t>
            </a:r>
            <a:r>
              <a:rPr lang="en-US" dirty="0" smtClean="0"/>
              <a:t>families</a:t>
            </a:r>
          </a:p>
          <a:p>
            <a:r>
              <a:rPr lang="en-US" sz="2400" dirty="0" smtClean="0"/>
              <a:t>Bio-medical data</a:t>
            </a:r>
          </a:p>
          <a:p>
            <a:pPr lvl="1"/>
            <a:r>
              <a:rPr lang="en-US" dirty="0" smtClean="0"/>
              <a:t>Medical images and electronic medical records</a:t>
            </a:r>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27</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6" name="Rectangle 5"/>
          <p:cNvSpPr/>
          <p:nvPr/>
        </p:nvSpPr>
        <p:spPr>
          <a:xfrm>
            <a:off x="0" y="-2103"/>
            <a:ext cx="2387385" cy="369332"/>
          </a:xfrm>
          <a:prstGeom prst="rect">
            <a:avLst/>
          </a:prstGeom>
        </p:spPr>
        <p:txBody>
          <a:bodyPr wrap="none">
            <a:spAutoFit/>
          </a:bodyPr>
          <a:lstStyle/>
          <a:p>
            <a:r>
              <a:rPr lang="en-US" smtClean="0"/>
              <a:t>Four phases of Big Data</a:t>
            </a:r>
            <a:endParaRPr lang="en-US" dirty="0"/>
          </a:p>
        </p:txBody>
      </p:sp>
    </p:spTree>
    <p:extLst>
      <p:ext uri="{BB962C8B-B14F-4D97-AF65-F5344CB8AC3E}">
        <p14:creationId xmlns:p14="http://schemas.microsoft.com/office/powerpoint/2010/main" val="11136369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smtClean="0"/>
              <a:t>Acquisition</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Data collection</a:t>
            </a:r>
          </a:p>
          <a:p>
            <a:pPr lvl="1"/>
            <a:r>
              <a:rPr lang="en-US" dirty="0" smtClean="0"/>
              <a:t>Log files, sensing, network data</a:t>
            </a:r>
          </a:p>
          <a:p>
            <a:r>
              <a:rPr lang="en-US" dirty="0" smtClean="0"/>
              <a:t>Data transmission/transportation</a:t>
            </a:r>
          </a:p>
          <a:p>
            <a:pPr lvl="1" algn="just"/>
            <a:r>
              <a:rPr lang="en-US" dirty="0" smtClean="0"/>
              <a:t>Inter-DCN </a:t>
            </a:r>
            <a:r>
              <a:rPr lang="en-US" dirty="0"/>
              <a:t>transmissions: Inter-DCN transmissions </a:t>
            </a:r>
            <a:r>
              <a:rPr lang="en-US" dirty="0" smtClean="0"/>
              <a:t>are from </a:t>
            </a:r>
            <a:r>
              <a:rPr lang="en-US" dirty="0"/>
              <a:t>data source to data center, which is </a:t>
            </a:r>
            <a:r>
              <a:rPr lang="en-US" dirty="0" smtClean="0"/>
              <a:t>generally achieved </a:t>
            </a:r>
            <a:r>
              <a:rPr lang="en-US" dirty="0"/>
              <a:t>with the existing physical network </a:t>
            </a:r>
            <a:r>
              <a:rPr lang="en-US" dirty="0" smtClean="0"/>
              <a:t>infrastructure.</a:t>
            </a:r>
          </a:p>
          <a:p>
            <a:pPr lvl="1" algn="just"/>
            <a:r>
              <a:rPr lang="en-US" dirty="0" smtClean="0"/>
              <a:t>Intra-DCN </a:t>
            </a:r>
            <a:r>
              <a:rPr lang="en-US" dirty="0"/>
              <a:t>Transmissions: Intra-DCN </a:t>
            </a:r>
            <a:r>
              <a:rPr lang="en-US" dirty="0" smtClean="0"/>
              <a:t>transmissions are </a:t>
            </a:r>
            <a:r>
              <a:rPr lang="en-US" dirty="0"/>
              <a:t>the data communication flows within data centers</a:t>
            </a:r>
            <a:r>
              <a:rPr lang="en-US" dirty="0" smtClean="0"/>
              <a:t>.</a:t>
            </a:r>
          </a:p>
          <a:p>
            <a:r>
              <a:rPr lang="en-US" dirty="0" smtClean="0"/>
              <a:t>Data pre-processing</a:t>
            </a:r>
          </a:p>
          <a:p>
            <a:pPr lvl="1"/>
            <a:r>
              <a:rPr lang="en-US" dirty="0" smtClean="0"/>
              <a:t>Integration, cleaning and redundancy elimination</a:t>
            </a:r>
          </a:p>
          <a:p>
            <a:pPr lvl="1"/>
            <a:endParaRPr lang="en-US" dirty="0"/>
          </a:p>
          <a:p>
            <a:pPr marL="0" indent="0">
              <a:buNone/>
            </a:pPr>
            <a:r>
              <a:rPr lang="en-US" dirty="0" smtClean="0"/>
              <a:t>(DCN </a:t>
            </a:r>
            <a:r>
              <a:rPr lang="mr-IN" dirty="0" smtClean="0"/>
              <a:t>–</a:t>
            </a:r>
            <a:r>
              <a:rPr lang="en-US" dirty="0" smtClean="0"/>
              <a:t> Dynamic circuit network)</a:t>
            </a:r>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28</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6" name="Rectangle 5"/>
          <p:cNvSpPr/>
          <p:nvPr/>
        </p:nvSpPr>
        <p:spPr>
          <a:xfrm>
            <a:off x="0" y="-2103"/>
            <a:ext cx="2387385" cy="369332"/>
          </a:xfrm>
          <a:prstGeom prst="rect">
            <a:avLst/>
          </a:prstGeom>
        </p:spPr>
        <p:txBody>
          <a:bodyPr wrap="none">
            <a:spAutoFit/>
          </a:bodyPr>
          <a:lstStyle/>
          <a:p>
            <a:r>
              <a:rPr lang="en-US" dirty="0" smtClean="0"/>
              <a:t>Four phases of Big Data</a:t>
            </a:r>
            <a:endParaRPr lang="en-US" dirty="0"/>
          </a:p>
        </p:txBody>
      </p:sp>
    </p:spTree>
    <p:extLst>
      <p:ext uri="{BB962C8B-B14F-4D97-AF65-F5344CB8AC3E}">
        <p14:creationId xmlns:p14="http://schemas.microsoft.com/office/powerpoint/2010/main" val="1709106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smtClean="0"/>
              <a:t>Storage</a:t>
            </a:r>
            <a:endParaRPr lang="en-US" dirty="0"/>
          </a:p>
        </p:txBody>
      </p:sp>
      <p:sp>
        <p:nvSpPr>
          <p:cNvPr id="3" name="Content Placeholder 2"/>
          <p:cNvSpPr>
            <a:spLocks noGrp="1"/>
          </p:cNvSpPr>
          <p:nvPr>
            <p:ph idx="1"/>
          </p:nvPr>
        </p:nvSpPr>
        <p:spPr>
          <a:xfrm>
            <a:off x="628650" y="1825624"/>
            <a:ext cx="7886700" cy="5032375"/>
          </a:xfrm>
        </p:spPr>
        <p:txBody>
          <a:bodyPr>
            <a:noAutofit/>
          </a:bodyPr>
          <a:lstStyle/>
          <a:p>
            <a:r>
              <a:rPr lang="en-US" sz="2400" dirty="0" smtClean="0"/>
              <a:t>Storage system for massive data</a:t>
            </a:r>
            <a:endParaRPr lang="en-US" sz="2400" dirty="0"/>
          </a:p>
          <a:p>
            <a:pPr lvl="1"/>
            <a:r>
              <a:rPr lang="en-US" sz="2000" dirty="0" smtClean="0"/>
              <a:t>Direct </a:t>
            </a:r>
            <a:r>
              <a:rPr lang="en-US" sz="2000" dirty="0"/>
              <a:t>Attached Storage (DAS) </a:t>
            </a:r>
          </a:p>
          <a:p>
            <a:pPr lvl="1"/>
            <a:r>
              <a:rPr lang="en-US" sz="2000" dirty="0" smtClean="0"/>
              <a:t>Network </a:t>
            </a:r>
            <a:r>
              <a:rPr lang="en-US" sz="2000" dirty="0"/>
              <a:t>Attached Storage (NAS) </a:t>
            </a:r>
            <a:endParaRPr lang="en-US" sz="2000" dirty="0" smtClean="0"/>
          </a:p>
          <a:p>
            <a:pPr lvl="1"/>
            <a:r>
              <a:rPr lang="en-US" sz="2000" dirty="0" smtClean="0"/>
              <a:t>Storage Area Network </a:t>
            </a:r>
            <a:r>
              <a:rPr lang="en-US" sz="2000" dirty="0"/>
              <a:t>(</a:t>
            </a:r>
            <a:r>
              <a:rPr lang="en-US" sz="2000" dirty="0" smtClean="0"/>
              <a:t>SAN)</a:t>
            </a:r>
            <a:endParaRPr lang="en-US" sz="2000" dirty="0"/>
          </a:p>
          <a:p>
            <a:pPr lvl="1"/>
            <a:r>
              <a:rPr lang="en-US" sz="2000" dirty="0" smtClean="0"/>
              <a:t>Distributed storage system</a:t>
            </a:r>
          </a:p>
          <a:p>
            <a:r>
              <a:rPr lang="en-US" sz="2400" dirty="0" smtClean="0"/>
              <a:t>Storage mechanism:</a:t>
            </a:r>
          </a:p>
          <a:p>
            <a:pPr lvl="1"/>
            <a:r>
              <a:rPr lang="en-US" sz="2000" dirty="0" smtClean="0"/>
              <a:t>Traditional </a:t>
            </a:r>
            <a:r>
              <a:rPr lang="en-US" sz="2000" dirty="0"/>
              <a:t>relational databases </a:t>
            </a:r>
          </a:p>
          <a:p>
            <a:pPr lvl="2" algn="just"/>
            <a:r>
              <a:rPr lang="en-US" sz="1800" dirty="0"/>
              <a:t>cannot meet the challenges on categories and scales brought about by big </a:t>
            </a:r>
            <a:r>
              <a:rPr lang="en-US" sz="1800" dirty="0" smtClean="0"/>
              <a:t>data.</a:t>
            </a:r>
          </a:p>
          <a:p>
            <a:pPr lvl="1" algn="just"/>
            <a:r>
              <a:rPr lang="en-US" sz="2000" dirty="0" smtClean="0"/>
              <a:t>NoSQL </a:t>
            </a:r>
            <a:r>
              <a:rPr lang="en-US" sz="2000" dirty="0"/>
              <a:t>databases (i.e., non traditional relational databases) </a:t>
            </a:r>
            <a:r>
              <a:rPr lang="en-US" sz="2000" dirty="0" smtClean="0"/>
              <a:t>feature </a:t>
            </a:r>
            <a:r>
              <a:rPr lang="en-US" sz="2000" dirty="0"/>
              <a:t>flexible modes, support for simple and easy copy, simple API, eventual consistency, and support of large volume </a:t>
            </a:r>
            <a:r>
              <a:rPr lang="en-US" sz="2000" dirty="0" smtClean="0"/>
              <a:t>data.</a:t>
            </a:r>
          </a:p>
          <a:p>
            <a:pPr lvl="2" algn="just"/>
            <a:r>
              <a:rPr lang="en-US" sz="1800" dirty="0" smtClean="0"/>
              <a:t>Example</a:t>
            </a:r>
            <a:r>
              <a:rPr lang="en-US" sz="1800" dirty="0" smtClean="0"/>
              <a:t>: Key-value </a:t>
            </a:r>
            <a:r>
              <a:rPr lang="en-US" sz="1800" dirty="0"/>
              <a:t>databases, column-oriented databases, and document-oriented databases, each based on certain data models.</a:t>
            </a:r>
          </a:p>
          <a:p>
            <a:pPr lvl="1"/>
            <a:endParaRPr lang="en-US" dirty="0" smtClean="0"/>
          </a:p>
          <a:p>
            <a:pPr lvl="1"/>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29</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6" name="Rectangle 5"/>
          <p:cNvSpPr/>
          <p:nvPr/>
        </p:nvSpPr>
        <p:spPr>
          <a:xfrm>
            <a:off x="0" y="-2103"/>
            <a:ext cx="2387385" cy="369332"/>
          </a:xfrm>
          <a:prstGeom prst="rect">
            <a:avLst/>
          </a:prstGeom>
        </p:spPr>
        <p:txBody>
          <a:bodyPr wrap="none">
            <a:spAutoFit/>
          </a:bodyPr>
          <a:lstStyle/>
          <a:p>
            <a:r>
              <a:rPr lang="en-US" smtClean="0"/>
              <a:t>Four phases of Big Data</a:t>
            </a:r>
            <a:endParaRPr lang="en-US" dirty="0"/>
          </a:p>
        </p:txBody>
      </p:sp>
    </p:spTree>
    <p:extLst>
      <p:ext uri="{BB962C8B-B14F-4D97-AF65-F5344CB8AC3E}">
        <p14:creationId xmlns:p14="http://schemas.microsoft.com/office/powerpoint/2010/main" val="12431854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F0D06-64FF-44F0-A2F5-0181FE18477F}"/>
              </a:ext>
            </a:extLst>
          </p:cNvPr>
          <p:cNvSpPr>
            <a:spLocks noGrp="1"/>
          </p:cNvSpPr>
          <p:nvPr>
            <p:ph type="title"/>
          </p:nvPr>
        </p:nvSpPr>
        <p:spPr/>
        <p:txBody>
          <a:bodyPr/>
          <a:lstStyle/>
          <a:p>
            <a:r>
              <a:rPr lang="en-US" dirty="0"/>
              <a:t>What is </a:t>
            </a:r>
            <a:r>
              <a:rPr lang="en-US" dirty="0"/>
              <a:t>d</a:t>
            </a:r>
            <a:r>
              <a:rPr lang="en-US" dirty="0" smtClean="0"/>
              <a:t>ata</a:t>
            </a:r>
            <a:r>
              <a:rPr lang="en-US" dirty="0" smtClean="0"/>
              <a:t>?</a:t>
            </a:r>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3A32B03-9FC4-4193-9EFA-A3FE03EDA619}"/>
                  </a:ext>
                </a:extLst>
              </p:cNvPr>
              <p:cNvSpPr>
                <a:spLocks noGrp="1"/>
              </p:cNvSpPr>
              <p:nvPr>
                <p:ph idx="1"/>
              </p:nvPr>
            </p:nvSpPr>
            <p:spPr/>
            <p:txBody>
              <a:bodyPr>
                <a:normAutofit/>
              </a:bodyPr>
              <a:lstStyle/>
              <a:p>
                <a:r>
                  <a:rPr lang="en-US" dirty="0" smtClean="0"/>
                  <a:t>Collection of </a:t>
                </a:r>
                <a:r>
                  <a:rPr lang="en-US" dirty="0" smtClean="0"/>
                  <a:t>information</a:t>
                </a:r>
                <a:endParaRPr lang="en-US" dirty="0" smtClean="0"/>
              </a:p>
              <a:p>
                <a:pPr lvl="1"/>
                <a:r>
                  <a:rPr lang="en-US" dirty="0" smtClean="0"/>
                  <a:t>can be measured quantitatively or qualitatively</a:t>
                </a:r>
              </a:p>
              <a:p>
                <a:pPr lvl="1"/>
                <a:r>
                  <a:rPr lang="en-US" dirty="0" smtClean="0"/>
                  <a:t>Example:</a:t>
                </a:r>
              </a:p>
              <a:p>
                <a:pPr lvl="2"/>
                <a:r>
                  <a:rPr lang="en-US" sz="2400" dirty="0" smtClean="0"/>
                  <a:t>The room temperature now is 25 degree Celsius.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charset="0"/>
                          </a:rPr>
                          <m:t>25</m:t>
                        </m:r>
                      </m:e>
                      <m:sup>
                        <m:r>
                          <m:rPr>
                            <m:sty m:val="p"/>
                          </m:rPr>
                          <a:rPr lang="en-US" sz="2400" b="0" i="0" smtClean="0">
                            <a:latin typeface="Cambria Math" charset="0"/>
                          </a:rPr>
                          <m:t>o</m:t>
                        </m:r>
                      </m:sup>
                    </m:sSup>
                    <m:r>
                      <m:rPr>
                        <m:sty m:val="p"/>
                      </m:rPr>
                      <a:rPr lang="en-US" sz="2400" b="0" i="0" smtClean="0">
                        <a:latin typeface="Cambria Math" charset="0"/>
                      </a:rPr>
                      <m:t>C</m:t>
                    </m:r>
                    <m:r>
                      <a:rPr lang="en-US" sz="2400" b="0" i="0" smtClean="0">
                        <a:latin typeface="Cambria Math" charset="0"/>
                      </a:rPr>
                      <m:t>)</m:t>
                    </m:r>
                  </m:oMath>
                </a14:m>
                <a:endParaRPr lang="en-US" sz="2400" dirty="0" smtClean="0"/>
              </a:p>
              <a:p>
                <a:pPr lvl="2"/>
                <a:r>
                  <a:rPr lang="en-US" sz="2400" dirty="0" smtClean="0"/>
                  <a:t>The room is cold</a:t>
                </a:r>
              </a:p>
              <a:p>
                <a:pPr lvl="2"/>
                <a:endParaRPr lang="en-US" sz="2400" dirty="0"/>
              </a:p>
              <a:p>
                <a:endParaRPr lang="en-US" sz="2400" dirty="0" smtClean="0"/>
              </a:p>
            </p:txBody>
          </p:sp>
        </mc:Choice>
        <mc:Fallback>
          <p:sp>
            <p:nvSpPr>
              <p:cNvPr id="3" name="Content Placeholder 2">
                <a:extLst>
                  <a:ext uri="{FF2B5EF4-FFF2-40B4-BE49-F238E27FC236}">
                    <a16:creationId xmlns:a16="http://schemas.microsoft.com/office/drawing/2014/main" id="{33A32B03-9FC4-4193-9EFA-A3FE03EDA619}"/>
                  </a:ext>
                </a:extLst>
              </p:cNvPr>
              <p:cNvSpPr>
                <a:spLocks noGrp="1" noRot="1" noChangeAspect="1" noMove="1" noResize="1" noEditPoints="1" noAdjustHandles="1" noChangeArrowheads="1" noChangeShapeType="1" noTextEdit="1"/>
              </p:cNvSpPr>
              <p:nvPr>
                <p:ph idx="1"/>
              </p:nvPr>
            </p:nvSpPr>
            <p:spPr>
              <a:blipFill>
                <a:blip r:embed="rId3"/>
                <a:stretch>
                  <a:fillRect l="-1391" t="-2241"/>
                </a:stretch>
              </a:blipFill>
            </p:spPr>
            <p:txBody>
              <a:bodyPr/>
              <a:lstStyle/>
              <a:p>
                <a:r>
                  <a:rPr lang="en-US">
                    <a:noFill/>
                  </a:rPr>
                  <a:t> </a:t>
                </a:r>
              </a:p>
            </p:txBody>
          </p:sp>
        </mc:Fallback>
      </mc:AlternateContent>
      <p:sp>
        <p:nvSpPr>
          <p:cNvPr id="4" name="Rectangle 3"/>
          <p:cNvSpPr/>
          <p:nvPr/>
        </p:nvSpPr>
        <p:spPr>
          <a:xfrm>
            <a:off x="5972658" y="0"/>
            <a:ext cx="3294684" cy="369332"/>
          </a:xfrm>
          <a:prstGeom prst="rect">
            <a:avLst/>
          </a:prstGeom>
        </p:spPr>
        <p:txBody>
          <a:bodyPr wrap="none">
            <a:spAutoFit/>
          </a:bodyPr>
          <a:lstStyle/>
          <a:p>
            <a:r>
              <a:rPr lang="en-US"/>
              <a:t>WQD7007 Big Data Management</a:t>
            </a:r>
          </a:p>
        </p:txBody>
      </p:sp>
      <p:sp>
        <p:nvSpPr>
          <p:cNvPr id="5" name="Rectangle 4"/>
          <p:cNvSpPr/>
          <p:nvPr/>
        </p:nvSpPr>
        <p:spPr>
          <a:xfrm>
            <a:off x="0" y="-2103"/>
            <a:ext cx="1804853" cy="369332"/>
          </a:xfrm>
          <a:prstGeom prst="rect">
            <a:avLst/>
          </a:prstGeom>
        </p:spPr>
        <p:txBody>
          <a:bodyPr wrap="none">
            <a:spAutoFit/>
          </a:bodyPr>
          <a:lstStyle/>
          <a:p>
            <a:r>
              <a:rPr lang="en-US"/>
              <a:t>What is big data?</a:t>
            </a:r>
            <a:endParaRPr lang="en-US" dirty="0"/>
          </a:p>
        </p:txBody>
      </p:sp>
      <p:sp>
        <p:nvSpPr>
          <p:cNvPr id="6" name="Slide Number Placeholder 5"/>
          <p:cNvSpPr>
            <a:spLocks noGrp="1"/>
          </p:cNvSpPr>
          <p:nvPr>
            <p:ph type="sldNum" sz="quarter" idx="12"/>
          </p:nvPr>
        </p:nvSpPr>
        <p:spPr/>
        <p:txBody>
          <a:bodyPr/>
          <a:lstStyle/>
          <a:p>
            <a:fld id="{33085032-7C7B-4CFF-B143-12EB198668AE}" type="slidenum">
              <a:rPr lang="en-US" smtClean="0"/>
              <a:t>3</a:t>
            </a:fld>
            <a:endParaRPr lang="en-US"/>
          </a:p>
        </p:txBody>
      </p:sp>
    </p:spTree>
    <p:extLst>
      <p:ext uri="{BB962C8B-B14F-4D97-AF65-F5344CB8AC3E}">
        <p14:creationId xmlns:p14="http://schemas.microsoft.com/office/powerpoint/2010/main" val="410851155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t>
            </a:r>
            <a:r>
              <a:rPr lang="en-US" dirty="0" smtClean="0"/>
              <a:t>Analysis</a:t>
            </a:r>
            <a:endParaRPr lang="en-US" dirty="0"/>
          </a:p>
        </p:txBody>
      </p:sp>
      <p:sp>
        <p:nvSpPr>
          <p:cNvPr id="3" name="Content Placeholder 2"/>
          <p:cNvSpPr>
            <a:spLocks noGrp="1"/>
          </p:cNvSpPr>
          <p:nvPr>
            <p:ph sz="half" idx="1"/>
          </p:nvPr>
        </p:nvSpPr>
        <p:spPr/>
        <p:txBody>
          <a:bodyPr>
            <a:noAutofit/>
          </a:bodyPr>
          <a:lstStyle/>
          <a:p>
            <a:r>
              <a:rPr lang="en-US" sz="2400" dirty="0" smtClean="0"/>
              <a:t>Traditional data analysis</a:t>
            </a:r>
          </a:p>
          <a:p>
            <a:pPr lvl="1"/>
            <a:r>
              <a:rPr lang="en-US" dirty="0" smtClean="0"/>
              <a:t>Cluster </a:t>
            </a:r>
            <a:r>
              <a:rPr lang="en-US" dirty="0"/>
              <a:t>Analysis</a:t>
            </a:r>
          </a:p>
          <a:p>
            <a:pPr lvl="1"/>
            <a:r>
              <a:rPr lang="en-US" dirty="0" smtClean="0"/>
              <a:t>Factor Analysis</a:t>
            </a:r>
          </a:p>
          <a:p>
            <a:pPr lvl="1"/>
            <a:r>
              <a:rPr lang="en-US" dirty="0" smtClean="0"/>
              <a:t>Correlation Analysis</a:t>
            </a:r>
          </a:p>
          <a:p>
            <a:pPr lvl="1"/>
            <a:r>
              <a:rPr lang="en-US" dirty="0" smtClean="0"/>
              <a:t>Regression Analysis</a:t>
            </a:r>
          </a:p>
          <a:p>
            <a:pPr lvl="1"/>
            <a:r>
              <a:rPr lang="en-US" dirty="0" smtClean="0"/>
              <a:t>A/B testing</a:t>
            </a:r>
          </a:p>
          <a:p>
            <a:pPr lvl="1"/>
            <a:r>
              <a:rPr lang="en-US" dirty="0" smtClean="0"/>
              <a:t>Statistical analysis</a:t>
            </a:r>
          </a:p>
          <a:p>
            <a:pPr lvl="1"/>
            <a:r>
              <a:rPr lang="en-US" dirty="0" smtClean="0"/>
              <a:t>Data mining algorithms</a:t>
            </a:r>
          </a:p>
          <a:p>
            <a:pPr lvl="1"/>
            <a:endParaRPr lang="en-US" dirty="0"/>
          </a:p>
          <a:p>
            <a:pPr lvl="1"/>
            <a:endParaRPr lang="en-US" dirty="0"/>
          </a:p>
        </p:txBody>
      </p:sp>
      <p:sp>
        <p:nvSpPr>
          <p:cNvPr id="7" name="Content Placeholder 6"/>
          <p:cNvSpPr>
            <a:spLocks noGrp="1"/>
          </p:cNvSpPr>
          <p:nvPr>
            <p:ph sz="half" idx="2"/>
          </p:nvPr>
        </p:nvSpPr>
        <p:spPr/>
        <p:txBody>
          <a:bodyPr/>
          <a:lstStyle/>
          <a:p>
            <a:r>
              <a:rPr lang="en-US" sz="2400" dirty="0"/>
              <a:t>Big data analytics method:</a:t>
            </a:r>
          </a:p>
          <a:p>
            <a:pPr lvl="1"/>
            <a:r>
              <a:rPr lang="en-US" dirty="0"/>
              <a:t> Bloom Filter</a:t>
            </a:r>
          </a:p>
          <a:p>
            <a:pPr lvl="1"/>
            <a:r>
              <a:rPr lang="en-US" dirty="0"/>
              <a:t> Hashing</a:t>
            </a:r>
          </a:p>
          <a:p>
            <a:pPr lvl="1"/>
            <a:r>
              <a:rPr lang="en-US" dirty="0"/>
              <a:t> Index</a:t>
            </a:r>
          </a:p>
          <a:p>
            <a:pPr lvl="1"/>
            <a:r>
              <a:rPr lang="en-US" dirty="0"/>
              <a:t> </a:t>
            </a:r>
            <a:r>
              <a:rPr lang="en-US" dirty="0" err="1"/>
              <a:t>Triel</a:t>
            </a:r>
            <a:endParaRPr lang="en-US" dirty="0"/>
          </a:p>
          <a:p>
            <a:pPr lvl="1"/>
            <a:r>
              <a:rPr lang="en-US" dirty="0"/>
              <a:t> Parallel Computing</a:t>
            </a:r>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30</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6" name="Rectangle 5"/>
          <p:cNvSpPr/>
          <p:nvPr/>
        </p:nvSpPr>
        <p:spPr>
          <a:xfrm>
            <a:off x="0" y="-2103"/>
            <a:ext cx="2387385" cy="369332"/>
          </a:xfrm>
          <a:prstGeom prst="rect">
            <a:avLst/>
          </a:prstGeom>
        </p:spPr>
        <p:txBody>
          <a:bodyPr wrap="none">
            <a:spAutoFit/>
          </a:bodyPr>
          <a:lstStyle/>
          <a:p>
            <a:r>
              <a:rPr lang="en-US" smtClean="0"/>
              <a:t>Four phases of Big Data</a:t>
            </a:r>
            <a:endParaRPr lang="en-US" dirty="0"/>
          </a:p>
        </p:txBody>
      </p:sp>
    </p:spTree>
    <p:extLst>
      <p:ext uri="{BB962C8B-B14F-4D97-AF65-F5344CB8AC3E}">
        <p14:creationId xmlns:p14="http://schemas.microsoft.com/office/powerpoint/2010/main" val="13486497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515350" cy="1325563"/>
          </a:xfrm>
        </p:spPr>
        <p:txBody>
          <a:bodyPr/>
          <a:lstStyle/>
          <a:p>
            <a:r>
              <a:rPr lang="en-US" dirty="0" smtClean="0"/>
              <a:t>Data Visualization and Interpretation</a:t>
            </a:r>
            <a:endParaRPr lang="en-US" dirty="0"/>
          </a:p>
        </p:txBody>
      </p:sp>
      <p:sp>
        <p:nvSpPr>
          <p:cNvPr id="3" name="Content Placeholder 2"/>
          <p:cNvSpPr>
            <a:spLocks noGrp="1"/>
          </p:cNvSpPr>
          <p:nvPr>
            <p:ph idx="1"/>
          </p:nvPr>
        </p:nvSpPr>
        <p:spPr>
          <a:xfrm>
            <a:off x="628650" y="1825625"/>
            <a:ext cx="7886700" cy="1283335"/>
          </a:xfrm>
        </p:spPr>
        <p:txBody>
          <a:bodyPr>
            <a:normAutofit/>
          </a:bodyPr>
          <a:lstStyle/>
          <a:p>
            <a:r>
              <a:rPr lang="en-US" dirty="0"/>
              <a:t>T</a:t>
            </a:r>
            <a:r>
              <a:rPr lang="en-US" dirty="0" smtClean="0"/>
              <a:t>o </a:t>
            </a:r>
            <a:r>
              <a:rPr lang="en-US" dirty="0"/>
              <a:t>represent knowledge more intuitively and effectively by using </a:t>
            </a:r>
            <a:r>
              <a:rPr lang="en-US" dirty="0" smtClean="0"/>
              <a:t>different graphs </a:t>
            </a:r>
            <a:endParaRPr lang="en-US" dirty="0" smtClean="0"/>
          </a:p>
          <a:p>
            <a:pPr lvl="1"/>
            <a:r>
              <a:rPr lang="en-US" dirty="0" smtClean="0"/>
              <a:t>e.g</a:t>
            </a:r>
            <a:r>
              <a:rPr lang="en-US" dirty="0" smtClean="0"/>
              <a:t>. Tableau</a:t>
            </a:r>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31</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6" name="Rectangle 5"/>
          <p:cNvSpPr/>
          <p:nvPr/>
        </p:nvSpPr>
        <p:spPr>
          <a:xfrm>
            <a:off x="0" y="-2103"/>
            <a:ext cx="2387385" cy="369332"/>
          </a:xfrm>
          <a:prstGeom prst="rect">
            <a:avLst/>
          </a:prstGeom>
        </p:spPr>
        <p:txBody>
          <a:bodyPr wrap="none">
            <a:spAutoFit/>
          </a:bodyPr>
          <a:lstStyle/>
          <a:p>
            <a:r>
              <a:rPr lang="en-US" smtClean="0"/>
              <a:t>Four phases of Big Data</a:t>
            </a:r>
            <a:endParaRPr lang="en-US" dirty="0"/>
          </a:p>
        </p:txBody>
      </p:sp>
      <p:sp>
        <p:nvSpPr>
          <p:cNvPr id="7" name="Title 1"/>
          <p:cNvSpPr txBox="1">
            <a:spLocks/>
          </p:cNvSpPr>
          <p:nvPr/>
        </p:nvSpPr>
        <p:spPr>
          <a:xfrm>
            <a:off x="628650" y="3221537"/>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Decision Making</a:t>
            </a:r>
            <a:endParaRPr lang="en-US" dirty="0"/>
          </a:p>
        </p:txBody>
      </p:sp>
      <p:sp>
        <p:nvSpPr>
          <p:cNvPr id="8" name="Content Placeholder 2"/>
          <p:cNvSpPr txBox="1">
            <a:spLocks/>
          </p:cNvSpPr>
          <p:nvPr/>
        </p:nvSpPr>
        <p:spPr>
          <a:xfrm>
            <a:off x="628650" y="4363891"/>
            <a:ext cx="7886700" cy="2175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Decision is made based on the analytical results</a:t>
            </a:r>
          </a:p>
          <a:p>
            <a:pPr lvl="1"/>
            <a:r>
              <a:rPr lang="en-US" dirty="0" smtClean="0"/>
              <a:t>Is Big Data really helpful in improving decision making process?</a:t>
            </a:r>
            <a:endParaRPr lang="en-US" dirty="0"/>
          </a:p>
          <a:p>
            <a:endParaRPr lang="en-US" dirty="0" smtClean="0"/>
          </a:p>
          <a:p>
            <a:endParaRPr lang="en-US" dirty="0"/>
          </a:p>
        </p:txBody>
      </p:sp>
    </p:spTree>
    <p:extLst>
      <p:ext uri="{BB962C8B-B14F-4D97-AF65-F5344CB8AC3E}">
        <p14:creationId xmlns:p14="http://schemas.microsoft.com/office/powerpoint/2010/main" val="7273361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Big Data is needed?</a:t>
            </a:r>
            <a:endParaRPr lang="en-US" dirty="0"/>
          </a:p>
        </p:txBody>
      </p:sp>
      <p:sp>
        <p:nvSpPr>
          <p:cNvPr id="3" name="Content Placeholder 2"/>
          <p:cNvSpPr>
            <a:spLocks noGrp="1"/>
          </p:cNvSpPr>
          <p:nvPr>
            <p:ph idx="1"/>
          </p:nvPr>
        </p:nvSpPr>
        <p:spPr/>
        <p:txBody>
          <a:bodyPr>
            <a:noAutofit/>
          </a:bodyPr>
          <a:lstStyle/>
          <a:p>
            <a:pPr marL="0" indent="0">
              <a:buNone/>
            </a:pPr>
            <a:r>
              <a:rPr lang="en-US" dirty="0" smtClean="0"/>
              <a:t>Case 1:</a:t>
            </a:r>
          </a:p>
          <a:p>
            <a:pPr algn="just"/>
            <a:r>
              <a:rPr lang="en-US" sz="2400" dirty="0" smtClean="0"/>
              <a:t>An </a:t>
            </a:r>
            <a:r>
              <a:rPr lang="en-US" sz="2400" dirty="0"/>
              <a:t>entity has collected a lot of data, </a:t>
            </a:r>
            <a:r>
              <a:rPr lang="en-US" sz="2400" dirty="0" smtClean="0"/>
              <a:t>in the </a:t>
            </a:r>
            <a:r>
              <a:rPr lang="en-US" sz="2400" dirty="0"/>
              <a:t>course of its </a:t>
            </a:r>
            <a:r>
              <a:rPr lang="en-US" sz="2400" b="1" dirty="0"/>
              <a:t>normal activities</a:t>
            </a:r>
            <a:r>
              <a:rPr lang="en-US" sz="2400" dirty="0"/>
              <a:t>, </a:t>
            </a:r>
            <a:r>
              <a:rPr lang="en-US" sz="2400" dirty="0" smtClean="0"/>
              <a:t>and seeks </a:t>
            </a:r>
            <a:r>
              <a:rPr lang="en-US" sz="2400" dirty="0"/>
              <a:t>to organize the data so </a:t>
            </a:r>
            <a:r>
              <a:rPr lang="en-US" sz="2400" dirty="0" smtClean="0"/>
              <a:t>that materials </a:t>
            </a:r>
            <a:r>
              <a:rPr lang="en-US" sz="2400" dirty="0"/>
              <a:t>can be retrieved, as </a:t>
            </a:r>
            <a:r>
              <a:rPr lang="en-US" sz="2400" dirty="0" smtClean="0"/>
              <a:t>needed. </a:t>
            </a:r>
            <a:endParaRPr lang="en-US" sz="2400" dirty="0" smtClean="0"/>
          </a:p>
          <a:p>
            <a:pPr algn="just"/>
            <a:r>
              <a:rPr lang="en-US" sz="2400" dirty="0" smtClean="0"/>
              <a:t>The </a:t>
            </a:r>
            <a:r>
              <a:rPr lang="en-US" sz="2400" dirty="0"/>
              <a:t>Big Data effort is intended </a:t>
            </a:r>
            <a:r>
              <a:rPr lang="en-US" sz="2400" dirty="0" smtClean="0"/>
              <a:t>to streamline </a:t>
            </a:r>
            <a:r>
              <a:rPr lang="en-US" sz="2400" dirty="0"/>
              <a:t>the regular activities of </a:t>
            </a:r>
            <a:r>
              <a:rPr lang="en-US" sz="2400" dirty="0" smtClean="0"/>
              <a:t>the entity</a:t>
            </a:r>
            <a:r>
              <a:rPr lang="en-US" sz="2400" dirty="0"/>
              <a:t>. In this case, </a:t>
            </a:r>
            <a:r>
              <a:rPr lang="en-US" sz="2400" b="1" dirty="0"/>
              <a:t>the data is just </a:t>
            </a:r>
            <a:r>
              <a:rPr lang="en-US" sz="2400" b="1" dirty="0" smtClean="0"/>
              <a:t>waiting to </a:t>
            </a:r>
            <a:r>
              <a:rPr lang="en-US" sz="2400" b="1" dirty="0"/>
              <a:t>be used.</a:t>
            </a:r>
            <a:r>
              <a:rPr lang="en-US" sz="2400" dirty="0"/>
              <a:t> The entity is </a:t>
            </a:r>
            <a:r>
              <a:rPr lang="en-US" sz="2400" b="1" dirty="0"/>
              <a:t>not looking </a:t>
            </a:r>
            <a:r>
              <a:rPr lang="en-US" sz="2400" b="1" dirty="0" smtClean="0"/>
              <a:t>to discover </a:t>
            </a:r>
            <a:r>
              <a:rPr lang="en-US" sz="2400" b="1" dirty="0"/>
              <a:t>anything or to do anything </a:t>
            </a:r>
            <a:r>
              <a:rPr lang="en-US" sz="2400" b="1" dirty="0" smtClean="0"/>
              <a:t>new</a:t>
            </a:r>
            <a:r>
              <a:rPr lang="en-US" sz="2400" dirty="0" smtClean="0"/>
              <a:t>. </a:t>
            </a:r>
            <a:endParaRPr lang="en-US" sz="2400" dirty="0" smtClean="0"/>
          </a:p>
          <a:p>
            <a:pPr lvl="1" algn="just"/>
            <a:r>
              <a:rPr lang="en-US" sz="2000" dirty="0" smtClean="0"/>
              <a:t>Example</a:t>
            </a:r>
            <a:r>
              <a:rPr lang="en-US" sz="2000" dirty="0" smtClean="0"/>
              <a:t>: </a:t>
            </a:r>
            <a:r>
              <a:rPr lang="en-US" sz="2000" b="1" dirty="0" smtClean="0"/>
              <a:t>Medical </a:t>
            </a:r>
            <a:r>
              <a:rPr lang="en-US" sz="2000" b="1" dirty="0"/>
              <a:t>center </a:t>
            </a:r>
            <a:r>
              <a:rPr lang="en-US" sz="2000" dirty="0" smtClean="0"/>
              <a:t>as an “accidental</a:t>
            </a:r>
            <a:r>
              <a:rPr lang="en-US" sz="2000" dirty="0"/>
              <a:t>” Big </a:t>
            </a:r>
            <a:r>
              <a:rPr lang="en-US" sz="2000" dirty="0" smtClean="0"/>
              <a:t>Data resource</a:t>
            </a:r>
            <a:r>
              <a:rPr lang="en-US" sz="2000" dirty="0"/>
              <a:t>. </a:t>
            </a:r>
            <a:r>
              <a:rPr lang="en-US" sz="2000" dirty="0" smtClean="0"/>
              <a:t>The </a:t>
            </a:r>
            <a:r>
              <a:rPr lang="en-US" sz="2000" dirty="0"/>
              <a:t>administrative staff </a:t>
            </a:r>
            <a:r>
              <a:rPr lang="en-US" sz="2000" dirty="0" smtClean="0"/>
              <a:t>anticipated that </a:t>
            </a:r>
            <a:r>
              <a:rPr lang="en-US" sz="2000" dirty="0"/>
              <a:t>the collected data can be </a:t>
            </a:r>
            <a:r>
              <a:rPr lang="en-US" sz="2000" dirty="0" smtClean="0"/>
              <a:t>used to </a:t>
            </a:r>
            <a:r>
              <a:rPr lang="en-US" sz="2000" dirty="0"/>
              <a:t>achieve mandated goals: </a:t>
            </a:r>
            <a:r>
              <a:rPr lang="en-US" sz="2000" dirty="0" smtClean="0"/>
              <a:t>e.g. improving </a:t>
            </a:r>
            <a:r>
              <a:rPr lang="en-US" sz="2000" dirty="0"/>
              <a:t>quality of service, increasing staff efficiency, and reducing operational costs.</a:t>
            </a:r>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32</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42665100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Big Data is needed?</a:t>
            </a:r>
          </a:p>
        </p:txBody>
      </p:sp>
      <p:sp>
        <p:nvSpPr>
          <p:cNvPr id="3" name="Content Placeholder 2"/>
          <p:cNvSpPr>
            <a:spLocks noGrp="1"/>
          </p:cNvSpPr>
          <p:nvPr>
            <p:ph idx="1"/>
          </p:nvPr>
        </p:nvSpPr>
        <p:spPr>
          <a:xfrm>
            <a:off x="628650" y="1825624"/>
            <a:ext cx="7886700" cy="4692741"/>
          </a:xfrm>
        </p:spPr>
        <p:txBody>
          <a:bodyPr>
            <a:normAutofit/>
          </a:bodyPr>
          <a:lstStyle/>
          <a:p>
            <a:pPr marL="0" indent="0">
              <a:buNone/>
            </a:pPr>
            <a:r>
              <a:rPr lang="en-US" dirty="0" smtClean="0"/>
              <a:t>Case 2:</a:t>
            </a:r>
            <a:r>
              <a:rPr lang="en-US" dirty="0"/>
              <a:t> </a:t>
            </a:r>
            <a:endParaRPr lang="en-US" dirty="0" smtClean="0"/>
          </a:p>
          <a:p>
            <a:pPr algn="just"/>
            <a:r>
              <a:rPr lang="en-US" sz="2400" dirty="0" smtClean="0"/>
              <a:t>An </a:t>
            </a:r>
            <a:r>
              <a:rPr lang="en-US" sz="2400" dirty="0"/>
              <a:t>entity has collected a lot of data in </a:t>
            </a:r>
            <a:r>
              <a:rPr lang="en-US" sz="2400" dirty="0" smtClean="0"/>
              <a:t>the course </a:t>
            </a:r>
            <a:r>
              <a:rPr lang="en-US" sz="2400" dirty="0"/>
              <a:t>of its normal activities and </a:t>
            </a:r>
            <a:r>
              <a:rPr lang="en-US" sz="2400" b="1" dirty="0" smtClean="0"/>
              <a:t>decides that </a:t>
            </a:r>
            <a:r>
              <a:rPr lang="en-US" sz="2400" b="1" dirty="0"/>
              <a:t>there are many new activities </a:t>
            </a:r>
            <a:r>
              <a:rPr lang="en-US" sz="2400" b="1" dirty="0" smtClean="0"/>
              <a:t>that could </a:t>
            </a:r>
            <a:r>
              <a:rPr lang="en-US" sz="2400" b="1" dirty="0"/>
              <a:t>be supported </a:t>
            </a:r>
            <a:r>
              <a:rPr lang="en-US" sz="2400" dirty="0"/>
              <a:t>by their </a:t>
            </a:r>
            <a:r>
              <a:rPr lang="en-US" sz="2400" dirty="0" smtClean="0"/>
              <a:t>data. </a:t>
            </a:r>
            <a:endParaRPr lang="en-US" sz="2400" dirty="0" smtClean="0"/>
          </a:p>
          <a:p>
            <a:pPr lvl="1" algn="just"/>
            <a:r>
              <a:rPr lang="en-US" sz="2000" dirty="0" smtClean="0"/>
              <a:t>Example</a:t>
            </a:r>
            <a:r>
              <a:rPr lang="en-US" sz="2000" dirty="0" smtClean="0"/>
              <a:t>: Consider </a:t>
            </a:r>
            <a:r>
              <a:rPr lang="en-US" sz="2000" dirty="0"/>
              <a:t>modern </a:t>
            </a:r>
            <a:r>
              <a:rPr lang="en-US" sz="2000" dirty="0" smtClean="0"/>
              <a:t>corporations—these entities </a:t>
            </a:r>
            <a:r>
              <a:rPr lang="en-US" sz="2000" b="1" dirty="0"/>
              <a:t>do not restrict themselves to </a:t>
            </a:r>
            <a:r>
              <a:rPr lang="en-US" sz="2000" b="1" dirty="0" smtClean="0"/>
              <a:t>one manufacturing </a:t>
            </a:r>
            <a:r>
              <a:rPr lang="en-US" sz="2000" b="1" dirty="0"/>
              <a:t>process or one </a:t>
            </a:r>
            <a:r>
              <a:rPr lang="en-US" sz="2000" b="1" dirty="0" smtClean="0"/>
              <a:t>target audience</a:t>
            </a:r>
            <a:r>
              <a:rPr lang="en-US" sz="2000" dirty="0"/>
              <a:t>. They are constantly looking </a:t>
            </a:r>
            <a:r>
              <a:rPr lang="en-US" sz="2000" dirty="0" smtClean="0"/>
              <a:t>for </a:t>
            </a:r>
            <a:r>
              <a:rPr lang="en-US" sz="2000" b="1" dirty="0" smtClean="0"/>
              <a:t>new </a:t>
            </a:r>
            <a:r>
              <a:rPr lang="en-US" sz="2000" b="1" dirty="0"/>
              <a:t>opportunities</a:t>
            </a:r>
            <a:r>
              <a:rPr lang="en-US" sz="2000" dirty="0"/>
              <a:t>. </a:t>
            </a:r>
            <a:endParaRPr lang="en-US" sz="2000" dirty="0" smtClean="0"/>
          </a:p>
          <a:p>
            <a:pPr lvl="1" algn="just"/>
            <a:r>
              <a:rPr lang="en-US" sz="2000" dirty="0" smtClean="0"/>
              <a:t>Their </a:t>
            </a:r>
            <a:r>
              <a:rPr lang="en-US" sz="2000" dirty="0"/>
              <a:t>collected </a:t>
            </a:r>
            <a:r>
              <a:rPr lang="en-US" sz="2000" dirty="0" smtClean="0"/>
              <a:t>data may </a:t>
            </a:r>
            <a:r>
              <a:rPr lang="en-US" sz="2000" dirty="0"/>
              <a:t>enable them to develop </a:t>
            </a:r>
            <a:r>
              <a:rPr lang="en-US" sz="2000" b="1" dirty="0" smtClean="0"/>
              <a:t>new products </a:t>
            </a:r>
            <a:r>
              <a:rPr lang="en-US" sz="2000" dirty="0"/>
              <a:t>based on the preferences </a:t>
            </a:r>
            <a:r>
              <a:rPr lang="en-US" sz="2000" dirty="0" smtClean="0"/>
              <a:t>of their </a:t>
            </a:r>
            <a:r>
              <a:rPr lang="en-US" sz="2000" dirty="0"/>
              <a:t>loyal customers, to </a:t>
            </a:r>
            <a:r>
              <a:rPr lang="en-US" sz="2000" b="1" dirty="0"/>
              <a:t>reach </a:t>
            </a:r>
            <a:r>
              <a:rPr lang="en-US" sz="2000" b="1" dirty="0" smtClean="0"/>
              <a:t>new markets</a:t>
            </a:r>
            <a:r>
              <a:rPr lang="en-US" sz="2000" dirty="0"/>
              <a:t>, or to market and </a:t>
            </a:r>
            <a:r>
              <a:rPr lang="en-US" sz="2000" dirty="0" smtClean="0"/>
              <a:t>distribute items </a:t>
            </a:r>
            <a:r>
              <a:rPr lang="en-US" sz="2000" dirty="0"/>
              <a:t>via the Web. These entities </a:t>
            </a:r>
            <a:r>
              <a:rPr lang="en-US" sz="2000" dirty="0" smtClean="0"/>
              <a:t>will become </a:t>
            </a:r>
            <a:r>
              <a:rPr lang="en-US" sz="2000" dirty="0"/>
              <a:t>hybrid Big </a:t>
            </a:r>
            <a:r>
              <a:rPr lang="en-US" sz="2000" dirty="0" smtClean="0"/>
              <a:t>Data/manufacturing enterprises</a:t>
            </a:r>
            <a:r>
              <a:rPr lang="en-US" sz="2000" dirty="0"/>
              <a:t>.</a:t>
            </a:r>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33</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6246510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Big Data is needed?</a:t>
            </a:r>
            <a:endParaRPr lang="en-US" dirty="0"/>
          </a:p>
        </p:txBody>
      </p:sp>
      <p:sp>
        <p:nvSpPr>
          <p:cNvPr id="3" name="Content Placeholder 2"/>
          <p:cNvSpPr>
            <a:spLocks noGrp="1"/>
          </p:cNvSpPr>
          <p:nvPr>
            <p:ph idx="1"/>
          </p:nvPr>
        </p:nvSpPr>
        <p:spPr>
          <a:xfrm>
            <a:off x="628650" y="1825624"/>
            <a:ext cx="7886700" cy="4895851"/>
          </a:xfrm>
        </p:spPr>
        <p:txBody>
          <a:bodyPr>
            <a:normAutofit/>
          </a:bodyPr>
          <a:lstStyle/>
          <a:p>
            <a:pPr marL="0" indent="0">
              <a:buNone/>
            </a:pPr>
            <a:r>
              <a:rPr lang="en-US" dirty="0" smtClean="0"/>
              <a:t>Case 3: </a:t>
            </a:r>
          </a:p>
          <a:p>
            <a:pPr algn="just"/>
            <a:r>
              <a:rPr lang="en-US" sz="2400" dirty="0" smtClean="0"/>
              <a:t>An </a:t>
            </a:r>
            <a:r>
              <a:rPr lang="en-US" sz="2400" dirty="0"/>
              <a:t>entity </a:t>
            </a:r>
            <a:r>
              <a:rPr lang="en-US" sz="2400" b="1" dirty="0"/>
              <a:t>plans a business model </a:t>
            </a:r>
            <a:r>
              <a:rPr lang="en-US" sz="2400" dirty="0" smtClean="0"/>
              <a:t>based on </a:t>
            </a:r>
            <a:r>
              <a:rPr lang="en-US" sz="2400" dirty="0"/>
              <a:t>a Big Data resource. Unlike </a:t>
            </a:r>
            <a:r>
              <a:rPr lang="en-US" sz="2400" dirty="0" smtClean="0"/>
              <a:t>the previous </a:t>
            </a:r>
            <a:r>
              <a:rPr lang="en-US" sz="2400" dirty="0"/>
              <a:t>entities, this entity starts </a:t>
            </a:r>
            <a:r>
              <a:rPr lang="en-US" sz="2400" dirty="0" smtClean="0"/>
              <a:t>with Big </a:t>
            </a:r>
            <a:r>
              <a:rPr lang="en-US" sz="2400" dirty="0"/>
              <a:t>Data and adds a physical </a:t>
            </a:r>
            <a:r>
              <a:rPr lang="en-US" sz="2400" dirty="0" smtClean="0"/>
              <a:t>component secondarily</a:t>
            </a:r>
            <a:r>
              <a:rPr lang="en-US" sz="2400" dirty="0"/>
              <a:t>. </a:t>
            </a:r>
            <a:endParaRPr lang="en-US" sz="2400" dirty="0" smtClean="0"/>
          </a:p>
          <a:p>
            <a:pPr lvl="1" algn="just"/>
            <a:r>
              <a:rPr lang="en-US" sz="2000" dirty="0" smtClean="0"/>
              <a:t>Amazon </a:t>
            </a:r>
            <a:r>
              <a:rPr lang="en-US" sz="2000" dirty="0"/>
              <a:t>and FedEx </a:t>
            </a:r>
            <a:r>
              <a:rPr lang="en-US" sz="2000" dirty="0" smtClean="0"/>
              <a:t>may fall </a:t>
            </a:r>
            <a:r>
              <a:rPr lang="en-US" sz="2000" dirty="0"/>
              <a:t>into this category, as they began </a:t>
            </a:r>
            <a:r>
              <a:rPr lang="en-US" sz="2000" dirty="0" smtClean="0"/>
              <a:t>with a </a:t>
            </a:r>
            <a:r>
              <a:rPr lang="en-US" sz="2000" dirty="0"/>
              <a:t>plan for </a:t>
            </a:r>
            <a:r>
              <a:rPr lang="en-US" sz="2000" b="1" dirty="0"/>
              <a:t>providing a </a:t>
            </a:r>
            <a:r>
              <a:rPr lang="en-US" sz="2000" b="1" dirty="0" smtClean="0"/>
              <a:t>data-intense service </a:t>
            </a:r>
            <a:r>
              <a:rPr lang="en-US" sz="2000" dirty="0"/>
              <a:t>(e.g., the Amazon Web </a:t>
            </a:r>
            <a:r>
              <a:rPr lang="en-US" sz="2000" dirty="0" smtClean="0"/>
              <a:t>catalog and </a:t>
            </a:r>
            <a:r>
              <a:rPr lang="en-US" sz="2000" dirty="0"/>
              <a:t>the FedEx package-tracking system</a:t>
            </a:r>
            <a:r>
              <a:rPr lang="en-US" sz="2000" dirty="0" smtClean="0"/>
              <a:t>). The </a:t>
            </a:r>
            <a:r>
              <a:rPr lang="en-US" sz="2000" dirty="0"/>
              <a:t>traditional tasks of </a:t>
            </a:r>
            <a:r>
              <a:rPr lang="en-US" sz="2000" dirty="0" smtClean="0"/>
              <a:t>warehousing, inventory</a:t>
            </a:r>
            <a:r>
              <a:rPr lang="en-US" sz="2000" dirty="0"/>
              <a:t>, pickup, and delivery </a:t>
            </a:r>
            <a:r>
              <a:rPr lang="en-US" sz="2000" dirty="0" smtClean="0"/>
              <a:t>had been </a:t>
            </a:r>
            <a:r>
              <a:rPr lang="en-US" sz="2000" dirty="0"/>
              <a:t>available all along, but lacked </a:t>
            </a:r>
            <a:r>
              <a:rPr lang="en-US" sz="2000" dirty="0" smtClean="0"/>
              <a:t>the novelty </a:t>
            </a:r>
            <a:r>
              <a:rPr lang="en-US" sz="2000" dirty="0"/>
              <a:t>and efficiency afforded </a:t>
            </a:r>
            <a:r>
              <a:rPr lang="en-US" sz="2000" dirty="0" smtClean="0"/>
              <a:t>by Big </a:t>
            </a:r>
            <a:r>
              <a:rPr lang="en-US" sz="2000" dirty="0"/>
              <a:t>Data.</a:t>
            </a:r>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34</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75604103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Big Data is needed?</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Case 4: </a:t>
            </a:r>
          </a:p>
          <a:p>
            <a:pPr algn="just"/>
            <a:r>
              <a:rPr lang="en-US" sz="2400" dirty="0" smtClean="0"/>
              <a:t>An </a:t>
            </a:r>
            <a:r>
              <a:rPr lang="en-US" sz="2400" dirty="0"/>
              <a:t>entity is part of a group of entities </a:t>
            </a:r>
            <a:r>
              <a:rPr lang="en-US" sz="2400" dirty="0" smtClean="0"/>
              <a:t>that have </a:t>
            </a:r>
            <a:r>
              <a:rPr lang="en-US" sz="2400" dirty="0"/>
              <a:t>large data resources, all of </a:t>
            </a:r>
            <a:r>
              <a:rPr lang="en-US" sz="2400" dirty="0" smtClean="0"/>
              <a:t>whom understand </a:t>
            </a:r>
            <a:r>
              <a:rPr lang="en-US" sz="2400" dirty="0"/>
              <a:t>that it would be to </a:t>
            </a:r>
            <a:r>
              <a:rPr lang="en-US" sz="2400" dirty="0" smtClean="0"/>
              <a:t>their mutual </a:t>
            </a:r>
            <a:r>
              <a:rPr lang="en-US" sz="2400" dirty="0"/>
              <a:t>advantage to </a:t>
            </a:r>
            <a:r>
              <a:rPr lang="en-US" sz="2400" b="1" dirty="0" smtClean="0"/>
              <a:t>federate </a:t>
            </a:r>
            <a:r>
              <a:rPr lang="en-US" sz="2400" dirty="0" smtClean="0"/>
              <a:t>(centralize) </a:t>
            </a:r>
            <a:r>
              <a:rPr lang="en-US" sz="2400" dirty="0"/>
              <a:t>their </a:t>
            </a:r>
            <a:r>
              <a:rPr lang="en-US" sz="2400" dirty="0" smtClean="0"/>
              <a:t>data resources.</a:t>
            </a:r>
            <a:r>
              <a:rPr lang="en-US" sz="2400" dirty="0"/>
              <a:t>  </a:t>
            </a:r>
            <a:endParaRPr lang="en-US" sz="2400" dirty="0" smtClean="0"/>
          </a:p>
          <a:p>
            <a:pPr lvl="1"/>
            <a:r>
              <a:rPr lang="en-US" sz="2000" dirty="0" smtClean="0"/>
              <a:t>Example: hospital databases </a:t>
            </a:r>
            <a:r>
              <a:rPr lang="en-US" sz="2000" dirty="0"/>
              <a:t>that share electronic </a:t>
            </a:r>
            <a:r>
              <a:rPr lang="en-US" sz="2000" dirty="0" smtClean="0"/>
              <a:t>medical health records</a:t>
            </a:r>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35</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pic>
        <p:nvPicPr>
          <p:cNvPr id="6" name="Picture 5"/>
          <p:cNvPicPr>
            <a:picLocks noChangeAspect="1"/>
          </p:cNvPicPr>
          <p:nvPr/>
        </p:nvPicPr>
        <p:blipFill>
          <a:blip r:embed="rId2"/>
          <a:stretch>
            <a:fillRect/>
          </a:stretch>
        </p:blipFill>
        <p:spPr>
          <a:xfrm>
            <a:off x="4114115" y="4138613"/>
            <a:ext cx="3717086" cy="2400300"/>
          </a:xfrm>
          <a:prstGeom prst="rect">
            <a:avLst/>
          </a:prstGeom>
        </p:spPr>
      </p:pic>
      <p:sp>
        <p:nvSpPr>
          <p:cNvPr id="7" name="Rectangle 6"/>
          <p:cNvSpPr/>
          <p:nvPr/>
        </p:nvSpPr>
        <p:spPr>
          <a:xfrm>
            <a:off x="537209" y="6538913"/>
            <a:ext cx="7692391" cy="276999"/>
          </a:xfrm>
          <a:prstGeom prst="rect">
            <a:avLst/>
          </a:prstGeom>
        </p:spPr>
        <p:txBody>
          <a:bodyPr wrap="square">
            <a:spAutoFit/>
          </a:bodyPr>
          <a:lstStyle/>
          <a:p>
            <a:r>
              <a:rPr lang="en-US" sz="1200" dirty="0"/>
              <a:t>Source: https://</a:t>
            </a:r>
            <a:r>
              <a:rPr lang="en-US" sz="1200" dirty="0" err="1"/>
              <a:t>corepointhealth.com</a:t>
            </a:r>
            <a:r>
              <a:rPr lang="en-US" sz="1200" dirty="0"/>
              <a:t>/health-information-exchange-architecture-types</a:t>
            </a:r>
          </a:p>
        </p:txBody>
      </p:sp>
    </p:spTree>
    <p:extLst>
      <p:ext uri="{BB962C8B-B14F-4D97-AF65-F5344CB8AC3E}">
        <p14:creationId xmlns:p14="http://schemas.microsoft.com/office/powerpoint/2010/main" val="91393133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Big Data is needed?</a:t>
            </a:r>
          </a:p>
        </p:txBody>
      </p:sp>
      <p:sp>
        <p:nvSpPr>
          <p:cNvPr id="3" name="Content Placeholder 2"/>
          <p:cNvSpPr>
            <a:spLocks noGrp="1"/>
          </p:cNvSpPr>
          <p:nvPr>
            <p:ph idx="1"/>
          </p:nvPr>
        </p:nvSpPr>
        <p:spPr/>
        <p:txBody>
          <a:bodyPr>
            <a:normAutofit/>
          </a:bodyPr>
          <a:lstStyle/>
          <a:p>
            <a:pPr marL="0" indent="0">
              <a:buNone/>
            </a:pPr>
            <a:r>
              <a:rPr lang="en-US" dirty="0" smtClean="0"/>
              <a:t>Case 5: </a:t>
            </a:r>
          </a:p>
          <a:p>
            <a:pPr algn="just"/>
            <a:r>
              <a:rPr lang="en-US" sz="2400" dirty="0" smtClean="0"/>
              <a:t>An </a:t>
            </a:r>
            <a:r>
              <a:rPr lang="en-US" sz="2400" dirty="0"/>
              <a:t>entity with skills and vision </a:t>
            </a:r>
            <a:r>
              <a:rPr lang="en-US" sz="2400" b="1" dirty="0"/>
              <a:t>develops </a:t>
            </a:r>
            <a:r>
              <a:rPr lang="en-US" sz="2400" b="1" dirty="0" smtClean="0"/>
              <a:t>a project </a:t>
            </a:r>
            <a:r>
              <a:rPr lang="en-US" sz="2400" b="1" dirty="0"/>
              <a:t>wherein large amounts of data </a:t>
            </a:r>
            <a:r>
              <a:rPr lang="en-US" sz="2400" b="1" dirty="0" smtClean="0"/>
              <a:t>are collected </a:t>
            </a:r>
            <a:r>
              <a:rPr lang="en-US" sz="2400" b="1" dirty="0"/>
              <a:t>and organized</a:t>
            </a:r>
            <a:r>
              <a:rPr lang="en-US" sz="2400" dirty="0"/>
              <a:t> to the </a:t>
            </a:r>
            <a:r>
              <a:rPr lang="en-US" sz="2400" b="1" dirty="0"/>
              <a:t>benefit </a:t>
            </a:r>
            <a:r>
              <a:rPr lang="en-US" sz="2400" b="1" dirty="0" smtClean="0"/>
              <a:t>of themselves </a:t>
            </a:r>
            <a:r>
              <a:rPr lang="en-US" sz="2400" b="1" dirty="0"/>
              <a:t>and their user-clients</a:t>
            </a:r>
            <a:r>
              <a:rPr lang="en-US" sz="2400" dirty="0"/>
              <a:t>. </a:t>
            </a:r>
            <a:endParaRPr lang="en-US" sz="2400" dirty="0" smtClean="0"/>
          </a:p>
          <a:p>
            <a:pPr lvl="1"/>
            <a:r>
              <a:rPr lang="en-US" sz="2000" dirty="0" smtClean="0"/>
              <a:t>Example: Google, and </a:t>
            </a:r>
            <a:r>
              <a:rPr lang="en-US" sz="2000" dirty="0"/>
              <a:t>its many </a:t>
            </a:r>
            <a:r>
              <a:rPr lang="en-US" sz="2000" dirty="0" smtClean="0"/>
              <a:t>services</a:t>
            </a:r>
            <a:endParaRPr lang="en-US" sz="2000" dirty="0"/>
          </a:p>
        </p:txBody>
      </p:sp>
      <p:sp>
        <p:nvSpPr>
          <p:cNvPr id="4" name="Slide Number Placeholder 3"/>
          <p:cNvSpPr>
            <a:spLocks noGrp="1"/>
          </p:cNvSpPr>
          <p:nvPr>
            <p:ph type="sldNum" sz="quarter" idx="12"/>
          </p:nvPr>
        </p:nvSpPr>
        <p:spPr/>
        <p:txBody>
          <a:bodyPr/>
          <a:lstStyle/>
          <a:p>
            <a:fld id="{33085032-7C7B-4CFF-B143-12EB198668AE}" type="slidenum">
              <a:rPr lang="en-US" smtClean="0"/>
              <a:t>36</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7" name="Rectangle 6"/>
          <p:cNvSpPr/>
          <p:nvPr/>
        </p:nvSpPr>
        <p:spPr>
          <a:xfrm>
            <a:off x="537209" y="6538913"/>
            <a:ext cx="7692391" cy="276999"/>
          </a:xfrm>
          <a:prstGeom prst="rect">
            <a:avLst/>
          </a:prstGeom>
        </p:spPr>
        <p:txBody>
          <a:bodyPr wrap="square">
            <a:spAutoFit/>
          </a:bodyPr>
          <a:lstStyle/>
          <a:p>
            <a:r>
              <a:rPr lang="en-US" sz="1200" dirty="0"/>
              <a:t>Source: https://</a:t>
            </a:r>
            <a:r>
              <a:rPr lang="en-US" sz="1200" dirty="0" err="1"/>
              <a:t>www.google.com</a:t>
            </a:r>
            <a:r>
              <a:rPr lang="en-US" sz="1200" dirty="0"/>
              <a:t>/about/products</a:t>
            </a:r>
            <a:r>
              <a:rPr lang="en-US" sz="1200" dirty="0" smtClean="0"/>
              <a:t>/</a:t>
            </a:r>
            <a:endParaRPr lang="en-US" sz="12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1723" y="3867965"/>
            <a:ext cx="4403361" cy="2576512"/>
          </a:xfrm>
          <a:prstGeom prst="rect">
            <a:avLst/>
          </a:prstGeom>
        </p:spPr>
      </p:pic>
    </p:spTree>
    <p:extLst>
      <p:ext uri="{BB962C8B-B14F-4D97-AF65-F5344CB8AC3E}">
        <p14:creationId xmlns:p14="http://schemas.microsoft.com/office/powerpoint/2010/main" val="100692709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Big Data is needed?</a:t>
            </a:r>
            <a:endParaRPr lang="en-US" dirty="0"/>
          </a:p>
        </p:txBody>
      </p:sp>
      <p:sp>
        <p:nvSpPr>
          <p:cNvPr id="3" name="Content Placeholder 2"/>
          <p:cNvSpPr>
            <a:spLocks noGrp="1"/>
          </p:cNvSpPr>
          <p:nvPr>
            <p:ph idx="1"/>
          </p:nvPr>
        </p:nvSpPr>
        <p:spPr>
          <a:xfrm>
            <a:off x="628650" y="1825624"/>
            <a:ext cx="7886700" cy="4692741"/>
          </a:xfrm>
        </p:spPr>
        <p:txBody>
          <a:bodyPr>
            <a:normAutofit/>
          </a:bodyPr>
          <a:lstStyle/>
          <a:p>
            <a:pPr marL="0" indent="0">
              <a:buNone/>
            </a:pPr>
            <a:r>
              <a:rPr lang="en-US" dirty="0" smtClean="0"/>
              <a:t>Case 6: </a:t>
            </a:r>
          </a:p>
          <a:p>
            <a:pPr algn="just"/>
            <a:r>
              <a:rPr lang="en-US" sz="2400" dirty="0" smtClean="0"/>
              <a:t>An </a:t>
            </a:r>
            <a:r>
              <a:rPr lang="en-US" sz="2400" dirty="0"/>
              <a:t>entity has </a:t>
            </a:r>
            <a:r>
              <a:rPr lang="en-US" sz="2400" b="1" dirty="0"/>
              <a:t>no data and has </a:t>
            </a:r>
            <a:r>
              <a:rPr lang="en-US" sz="2400" b="1" dirty="0" smtClean="0"/>
              <a:t>no particular </a:t>
            </a:r>
            <a:r>
              <a:rPr lang="en-US" sz="2400" b="1" dirty="0"/>
              <a:t>expertise</a:t>
            </a:r>
            <a:r>
              <a:rPr lang="en-US" sz="2400" dirty="0"/>
              <a:t> in Big </a:t>
            </a:r>
            <a:r>
              <a:rPr lang="en-US" sz="2400" dirty="0" smtClean="0"/>
              <a:t>Data technologies</a:t>
            </a:r>
            <a:r>
              <a:rPr lang="en-US" sz="2400" dirty="0"/>
              <a:t>, but it </a:t>
            </a:r>
            <a:r>
              <a:rPr lang="en-US" sz="2400" b="1" dirty="0"/>
              <a:t>has money and </a:t>
            </a:r>
            <a:r>
              <a:rPr lang="en-US" sz="2400" b="1" dirty="0" smtClean="0"/>
              <a:t>vision</a:t>
            </a:r>
            <a:r>
              <a:rPr lang="en-US" sz="2400" dirty="0" smtClean="0"/>
              <a:t>. </a:t>
            </a:r>
            <a:endParaRPr lang="en-US" sz="2400" dirty="0" smtClean="0"/>
          </a:p>
          <a:p>
            <a:pPr algn="just"/>
            <a:r>
              <a:rPr lang="en-US" sz="2400" dirty="0" smtClean="0"/>
              <a:t>The </a:t>
            </a:r>
            <a:r>
              <a:rPr lang="en-US" sz="2400" dirty="0"/>
              <a:t>entity seeks to </a:t>
            </a:r>
            <a:r>
              <a:rPr lang="en-US" sz="2400" b="1" dirty="0"/>
              <a:t>fund and coordinate </a:t>
            </a:r>
            <a:r>
              <a:rPr lang="en-US" sz="2400" dirty="0" smtClean="0"/>
              <a:t>a group </a:t>
            </a:r>
            <a:r>
              <a:rPr lang="en-US" sz="2400" dirty="0"/>
              <a:t>of data creators and data </a:t>
            </a:r>
            <a:r>
              <a:rPr lang="en-US" sz="2400" dirty="0" smtClean="0"/>
              <a:t>holders who </a:t>
            </a:r>
            <a:r>
              <a:rPr lang="en-US" sz="2400" dirty="0"/>
              <a:t>will build a Big Data resource </a:t>
            </a:r>
            <a:r>
              <a:rPr lang="en-US" sz="2400" dirty="0" smtClean="0"/>
              <a:t>that can </a:t>
            </a:r>
            <a:r>
              <a:rPr lang="en-US" sz="2400" dirty="0"/>
              <a:t>be used by others. </a:t>
            </a:r>
            <a:endParaRPr lang="en-US" sz="2400" dirty="0" smtClean="0"/>
          </a:p>
          <a:p>
            <a:pPr lvl="1"/>
            <a:r>
              <a:rPr lang="en-US" sz="2000" dirty="0" smtClean="0"/>
              <a:t>Example: Government agencies </a:t>
            </a:r>
            <a:r>
              <a:rPr lang="en-US" sz="2000" dirty="0"/>
              <a:t>have been the major </a:t>
            </a:r>
            <a:r>
              <a:rPr lang="en-US" sz="2000" dirty="0" smtClean="0"/>
              <a:t>benefactors. These </a:t>
            </a:r>
            <a:r>
              <a:rPr lang="en-US" sz="2000" dirty="0"/>
              <a:t>Big Data projects are justified if </a:t>
            </a:r>
            <a:r>
              <a:rPr lang="en-US" sz="2000" dirty="0" smtClean="0"/>
              <a:t>they lead </a:t>
            </a:r>
            <a:r>
              <a:rPr lang="en-US" sz="2000" dirty="0"/>
              <a:t>to important discoveries that </a:t>
            </a:r>
            <a:r>
              <a:rPr lang="en-US" sz="2000" dirty="0" smtClean="0"/>
              <a:t>could not </a:t>
            </a:r>
            <a:r>
              <a:rPr lang="en-US" sz="2000" dirty="0"/>
              <a:t>be attained at a lesser cost, </a:t>
            </a:r>
            <a:r>
              <a:rPr lang="en-US" sz="2000" dirty="0" smtClean="0"/>
              <a:t>with smaller </a:t>
            </a:r>
            <a:r>
              <a:rPr lang="en-US" sz="2000" dirty="0"/>
              <a:t>data resources.</a:t>
            </a:r>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37</a:t>
            </a:fld>
            <a:endParaRPr lang="en-US"/>
          </a:p>
        </p:txBody>
      </p:sp>
      <p:sp>
        <p:nvSpPr>
          <p:cNvPr id="5" name="Rectangle 4"/>
          <p:cNvSpPr/>
          <p:nvPr/>
        </p:nvSpPr>
        <p:spPr>
          <a:xfrm>
            <a:off x="5972658" y="-52252"/>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1502310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When Big Data is needed?</a:t>
            </a:r>
            <a:endParaRPr lang="en-US" dirty="0"/>
          </a:p>
        </p:txBody>
      </p:sp>
      <p:sp>
        <p:nvSpPr>
          <p:cNvPr id="3" name="Content Placeholder 2"/>
          <p:cNvSpPr>
            <a:spLocks noGrp="1"/>
          </p:cNvSpPr>
          <p:nvPr>
            <p:ph idx="1"/>
          </p:nvPr>
        </p:nvSpPr>
        <p:spPr>
          <a:xfrm>
            <a:off x="628650" y="1825625"/>
            <a:ext cx="8058150" cy="4351338"/>
          </a:xfrm>
        </p:spPr>
        <p:txBody>
          <a:bodyPr>
            <a:noAutofit/>
          </a:bodyPr>
          <a:lstStyle/>
          <a:p>
            <a:pPr marL="0" indent="0" algn="just">
              <a:buNone/>
            </a:pPr>
            <a:r>
              <a:rPr lang="en-US" b="1" dirty="0" smtClean="0"/>
              <a:t>The most </a:t>
            </a:r>
            <a:r>
              <a:rPr lang="en-US" b="1" dirty="0"/>
              <a:t>c</a:t>
            </a:r>
            <a:r>
              <a:rPr lang="en-US" b="1" dirty="0" smtClean="0"/>
              <a:t>ommon purpose of Big Data is to produce</a:t>
            </a:r>
            <a:r>
              <a:rPr lang="en-US" b="1" dirty="0"/>
              <a:t> </a:t>
            </a:r>
            <a:r>
              <a:rPr lang="en-US" b="1" dirty="0" smtClean="0"/>
              <a:t>SMALL DATA</a:t>
            </a:r>
          </a:p>
          <a:p>
            <a:r>
              <a:rPr lang="en-US" sz="2400" dirty="0" smtClean="0"/>
              <a:t>Imagine </a:t>
            </a:r>
            <a:r>
              <a:rPr lang="en-US" sz="2400" dirty="0"/>
              <a:t>using a restaurant locater on </a:t>
            </a:r>
            <a:r>
              <a:rPr lang="en-US" sz="2400" dirty="0" smtClean="0"/>
              <a:t>your smartphone</a:t>
            </a:r>
            <a:r>
              <a:rPr lang="en-US" sz="2400" dirty="0"/>
              <a:t>:</a:t>
            </a:r>
            <a:r>
              <a:rPr lang="en-US" sz="2400" dirty="0" smtClean="0"/>
              <a:t> </a:t>
            </a:r>
          </a:p>
          <a:p>
            <a:pPr marL="914400" lvl="1" indent="-457200" algn="just">
              <a:buFont typeface="+mj-lt"/>
              <a:buAutoNum type="arabicPeriod"/>
            </a:pPr>
            <a:r>
              <a:rPr lang="en-US" sz="2000" dirty="0" smtClean="0"/>
              <a:t>With </a:t>
            </a:r>
            <a:r>
              <a:rPr lang="en-US" sz="2000" dirty="0"/>
              <a:t>a few taps, it lists the </a:t>
            </a:r>
            <a:r>
              <a:rPr lang="en-US" sz="2000" dirty="0" smtClean="0"/>
              <a:t>Italian restaurants </a:t>
            </a:r>
            <a:r>
              <a:rPr lang="en-US" sz="2000" dirty="0"/>
              <a:t>located within a 10 block </a:t>
            </a:r>
            <a:r>
              <a:rPr lang="en-US" sz="2000" dirty="0" smtClean="0"/>
              <a:t>radius of </a:t>
            </a:r>
            <a:r>
              <a:rPr lang="en-US" sz="2000" dirty="0"/>
              <a:t>your current location. </a:t>
            </a:r>
            <a:endParaRPr lang="en-US" sz="2000" dirty="0" smtClean="0"/>
          </a:p>
          <a:p>
            <a:pPr marL="914400" lvl="1" indent="-457200" algn="just">
              <a:buFont typeface="+mj-lt"/>
              <a:buAutoNum type="arabicPeriod"/>
            </a:pPr>
            <a:r>
              <a:rPr lang="en-US" sz="2000" dirty="0" smtClean="0"/>
              <a:t>The </a:t>
            </a:r>
            <a:r>
              <a:rPr lang="en-US" sz="2000" dirty="0" smtClean="0"/>
              <a:t>database being </a:t>
            </a:r>
            <a:r>
              <a:rPr lang="en-US" sz="2000" dirty="0"/>
              <a:t>queried is big and complex (a </a:t>
            </a:r>
            <a:r>
              <a:rPr lang="en-US" sz="2000" dirty="0" smtClean="0"/>
              <a:t>map database</a:t>
            </a:r>
            <a:r>
              <a:rPr lang="en-US" sz="2000" dirty="0"/>
              <a:t>, a collection of all the </a:t>
            </a:r>
            <a:r>
              <a:rPr lang="en-US" sz="2000" dirty="0" smtClean="0"/>
              <a:t>restaurants in </a:t>
            </a:r>
            <a:r>
              <a:rPr lang="en-US" sz="2000" dirty="0"/>
              <a:t>the world, their longitudes and </a:t>
            </a:r>
            <a:r>
              <a:rPr lang="en-US" sz="2000" dirty="0" smtClean="0"/>
              <a:t>latitudes, their </a:t>
            </a:r>
            <a:r>
              <a:rPr lang="en-US" sz="2000" dirty="0"/>
              <a:t>street addresses, and a set of </a:t>
            </a:r>
            <a:r>
              <a:rPr lang="en-US" sz="2000" dirty="0" smtClean="0"/>
              <a:t>ratings provided </a:t>
            </a:r>
            <a:r>
              <a:rPr lang="en-US" sz="2000" dirty="0"/>
              <a:t>by patrons, updated </a:t>
            </a:r>
            <a:r>
              <a:rPr lang="en-US" sz="2000" dirty="0" smtClean="0"/>
              <a:t>continuously)</a:t>
            </a:r>
          </a:p>
          <a:p>
            <a:pPr marL="914400" lvl="1" indent="-457200" algn="just">
              <a:buFont typeface="+mj-lt"/>
              <a:buAutoNum type="arabicPeriod"/>
            </a:pPr>
            <a:r>
              <a:rPr lang="en-US" sz="2000" dirty="0" smtClean="0"/>
              <a:t>the </a:t>
            </a:r>
            <a:r>
              <a:rPr lang="en-US" sz="2000" dirty="0"/>
              <a:t>data that it yields is </a:t>
            </a:r>
            <a:r>
              <a:rPr lang="en-US" sz="2000" dirty="0" smtClean="0"/>
              <a:t>small (e.g</a:t>
            </a:r>
            <a:r>
              <a:rPr lang="en-US" sz="2000" dirty="0"/>
              <a:t>., five restaurants, marked on a </a:t>
            </a:r>
            <a:r>
              <a:rPr lang="en-US" sz="2000" dirty="0" smtClean="0"/>
              <a:t>street map</a:t>
            </a:r>
            <a:r>
              <a:rPr lang="en-US" sz="2000" dirty="0"/>
              <a:t>, with pop-ups indicating their </a:t>
            </a:r>
            <a:r>
              <a:rPr lang="en-US" sz="2000" dirty="0" smtClean="0"/>
              <a:t>exact address</a:t>
            </a:r>
            <a:r>
              <a:rPr lang="en-US" sz="2000" dirty="0"/>
              <a:t>, telephone number, and ratings</a:t>
            </a:r>
            <a:r>
              <a:rPr lang="en-US" sz="2000" dirty="0" smtClean="0"/>
              <a:t>). </a:t>
            </a:r>
            <a:endParaRPr lang="en-US" sz="2000" dirty="0" smtClean="0"/>
          </a:p>
          <a:p>
            <a:pPr marL="914400" lvl="1" indent="-457200" algn="just">
              <a:buFont typeface="+mj-lt"/>
              <a:buAutoNum type="arabicPeriod"/>
            </a:pPr>
            <a:r>
              <a:rPr lang="en-US" sz="2000" dirty="0" smtClean="0"/>
              <a:t>Your </a:t>
            </a:r>
            <a:r>
              <a:rPr lang="en-US" sz="2000" dirty="0"/>
              <a:t>task comes down to selecting one </a:t>
            </a:r>
            <a:r>
              <a:rPr lang="en-US" sz="2000" dirty="0" smtClean="0"/>
              <a:t>restaurant from </a:t>
            </a:r>
            <a:r>
              <a:rPr lang="en-US" sz="2000" dirty="0"/>
              <a:t>among the five and </a:t>
            </a:r>
            <a:r>
              <a:rPr lang="en-US" sz="2000" dirty="0" smtClean="0"/>
              <a:t>dining thereat</a:t>
            </a:r>
            <a:r>
              <a:rPr lang="en-US" sz="2000" dirty="0"/>
              <a:t>.</a:t>
            </a:r>
          </a:p>
          <a:p>
            <a:endParaRPr lang="en-US" sz="2400"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38</a:t>
            </a:fld>
            <a:endParaRPr lang="en-US"/>
          </a:p>
        </p:txBody>
      </p:sp>
      <p:sp>
        <p:nvSpPr>
          <p:cNvPr id="5" name="Rectangle 4"/>
          <p:cNvSpPr/>
          <p:nvPr/>
        </p:nvSpPr>
        <p:spPr>
          <a:xfrm>
            <a:off x="5972658" y="-52252"/>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03391756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Big Data is needed?</a:t>
            </a:r>
          </a:p>
        </p:txBody>
      </p:sp>
      <p:sp>
        <p:nvSpPr>
          <p:cNvPr id="3" name="Content Placeholder 2"/>
          <p:cNvSpPr>
            <a:spLocks noGrp="1"/>
          </p:cNvSpPr>
          <p:nvPr>
            <p:ph idx="1"/>
          </p:nvPr>
        </p:nvSpPr>
        <p:spPr>
          <a:xfrm>
            <a:off x="628650" y="1825624"/>
            <a:ext cx="8015288" cy="4895851"/>
          </a:xfrm>
        </p:spPr>
        <p:txBody>
          <a:bodyPr>
            <a:noAutofit/>
          </a:bodyPr>
          <a:lstStyle/>
          <a:p>
            <a:pPr marL="0" indent="0" algn="just">
              <a:buNone/>
            </a:pPr>
            <a:r>
              <a:rPr lang="en-US" b="1" dirty="0" smtClean="0"/>
              <a:t>The </a:t>
            </a:r>
            <a:r>
              <a:rPr lang="en-US" b="1" dirty="0"/>
              <a:t>most common purpose of Big Data is to produce SMALL DATA</a:t>
            </a:r>
          </a:p>
          <a:p>
            <a:pPr algn="just"/>
            <a:r>
              <a:rPr lang="en-US" sz="2400" dirty="0"/>
              <a:t>your data selection was drawn from a large data set, but </a:t>
            </a:r>
            <a:r>
              <a:rPr lang="en-US" sz="2400" b="1" dirty="0"/>
              <a:t>your ultimate analysis was confined to a small </a:t>
            </a:r>
            <a:r>
              <a:rPr lang="en-US" sz="2400" b="1" dirty="0" smtClean="0"/>
              <a:t>dataset</a:t>
            </a:r>
            <a:r>
              <a:rPr lang="en-US" sz="2400" dirty="0" smtClean="0"/>
              <a:t> </a:t>
            </a:r>
            <a:r>
              <a:rPr lang="en-US" sz="2400" dirty="0"/>
              <a:t> (i.e., five restaurants meeting your search criteria</a:t>
            </a:r>
            <a:r>
              <a:rPr lang="en-US" sz="2400" dirty="0" smtClean="0"/>
              <a:t>).</a:t>
            </a:r>
          </a:p>
          <a:p>
            <a:pPr lvl="1" algn="just"/>
            <a:r>
              <a:rPr lang="en-US" sz="2000" dirty="0" smtClean="0"/>
              <a:t>The </a:t>
            </a:r>
            <a:r>
              <a:rPr lang="en-US" sz="2000" dirty="0"/>
              <a:t>purpose of the Big Data resource was </a:t>
            </a:r>
            <a:r>
              <a:rPr lang="en-US" sz="2000" dirty="0" smtClean="0"/>
              <a:t>to proffer </a:t>
            </a:r>
            <a:r>
              <a:rPr lang="en-US" sz="2000" dirty="0"/>
              <a:t>the small </a:t>
            </a:r>
            <a:r>
              <a:rPr lang="en-US" sz="2000" dirty="0" smtClean="0"/>
              <a:t>dataset</a:t>
            </a:r>
            <a:r>
              <a:rPr lang="en-US" sz="2000" dirty="0"/>
              <a:t>. No analytic </a:t>
            </a:r>
            <a:r>
              <a:rPr lang="en-US" sz="2000" dirty="0" smtClean="0"/>
              <a:t>work was </a:t>
            </a:r>
            <a:r>
              <a:rPr lang="en-US" sz="2000" dirty="0"/>
              <a:t>performed on the Big Data </a:t>
            </a:r>
            <a:r>
              <a:rPr lang="en-US" sz="2000" dirty="0" smtClean="0"/>
              <a:t>resource—just search </a:t>
            </a:r>
            <a:r>
              <a:rPr lang="en-US" sz="2000" dirty="0"/>
              <a:t>and retrieval. </a:t>
            </a:r>
            <a:r>
              <a:rPr lang="en-US" sz="2000" b="1" dirty="0"/>
              <a:t>The real labor of the </a:t>
            </a:r>
            <a:r>
              <a:rPr lang="en-US" sz="2000" b="1" dirty="0" smtClean="0"/>
              <a:t>Big Data </a:t>
            </a:r>
            <a:r>
              <a:rPr lang="en-US" sz="2000" b="1" dirty="0"/>
              <a:t>resource involved collecting and </a:t>
            </a:r>
            <a:r>
              <a:rPr lang="en-US" sz="2000" b="1" dirty="0" smtClean="0"/>
              <a:t>organizing complex </a:t>
            </a:r>
            <a:r>
              <a:rPr lang="en-US" sz="2000" b="1" dirty="0"/>
              <a:t>data so that the </a:t>
            </a:r>
            <a:r>
              <a:rPr lang="en-US" sz="2000" b="1" dirty="0" smtClean="0"/>
              <a:t>resource would </a:t>
            </a:r>
            <a:r>
              <a:rPr lang="en-US" sz="2000" b="1" dirty="0"/>
              <a:t>be ready for your query.</a:t>
            </a:r>
            <a:r>
              <a:rPr lang="en-US" sz="2000" dirty="0"/>
              <a:t> Along </a:t>
            </a:r>
            <a:r>
              <a:rPr lang="en-US" sz="2000" dirty="0" smtClean="0"/>
              <a:t>the way</a:t>
            </a:r>
            <a:r>
              <a:rPr lang="en-US" sz="2000" dirty="0"/>
              <a:t>, the data creators had many </a:t>
            </a:r>
            <a:r>
              <a:rPr lang="en-US" sz="2000" dirty="0" smtClean="0"/>
              <a:t>decisions to </a:t>
            </a:r>
            <a:r>
              <a:rPr lang="en-US" sz="2000" dirty="0"/>
              <a:t>make </a:t>
            </a:r>
            <a:endParaRPr lang="en-US" sz="2000" dirty="0"/>
          </a:p>
          <a:p>
            <a:pPr lvl="1" algn="just"/>
            <a:r>
              <a:rPr lang="en-US" sz="2000" dirty="0" smtClean="0"/>
              <a:t>e.g</a:t>
            </a:r>
            <a:r>
              <a:rPr lang="en-US" sz="2000" dirty="0"/>
              <a:t>., Should bars be counted as </a:t>
            </a:r>
            <a:r>
              <a:rPr lang="en-US" sz="2000" dirty="0" smtClean="0"/>
              <a:t>restaurants? What </a:t>
            </a:r>
            <a:r>
              <a:rPr lang="en-US" sz="2000" dirty="0"/>
              <a:t>about take-away only </a:t>
            </a:r>
            <a:r>
              <a:rPr lang="en-US" sz="2000" dirty="0" smtClean="0"/>
              <a:t>shops? What </a:t>
            </a:r>
            <a:r>
              <a:rPr lang="en-US" sz="2000" dirty="0"/>
              <a:t>data should be collected? How </a:t>
            </a:r>
            <a:r>
              <a:rPr lang="en-US" sz="2000" dirty="0" smtClean="0"/>
              <a:t>should missing </a:t>
            </a:r>
            <a:r>
              <a:rPr lang="en-US" sz="2000" dirty="0"/>
              <a:t>data be handled? How will data </a:t>
            </a:r>
            <a:r>
              <a:rPr lang="en-US" sz="2000" dirty="0" smtClean="0"/>
              <a:t>be kept </a:t>
            </a:r>
            <a:r>
              <a:rPr lang="en-US" sz="2000" dirty="0"/>
              <a:t>current</a:t>
            </a:r>
            <a:r>
              <a:rPr lang="en-US" sz="2000" dirty="0" smtClean="0"/>
              <a:t>?</a:t>
            </a:r>
            <a:endParaRPr lang="en-US" dirty="0"/>
          </a:p>
          <a:p>
            <a:endParaRPr lang="en-US" sz="2400" dirty="0"/>
          </a:p>
        </p:txBody>
      </p:sp>
      <p:sp>
        <p:nvSpPr>
          <p:cNvPr id="4" name="Slide Number Placeholder 3"/>
          <p:cNvSpPr>
            <a:spLocks noGrp="1"/>
          </p:cNvSpPr>
          <p:nvPr>
            <p:ph type="sldNum" sz="quarter" idx="12"/>
          </p:nvPr>
        </p:nvSpPr>
        <p:spPr/>
        <p:txBody>
          <a:bodyPr/>
          <a:lstStyle/>
          <a:p>
            <a:fld id="{33085032-7C7B-4CFF-B143-12EB198668AE}" type="slidenum">
              <a:rPr lang="en-US" smtClean="0"/>
              <a:t>39</a:t>
            </a:fld>
            <a:endParaRPr lang="en-US"/>
          </a:p>
        </p:txBody>
      </p:sp>
      <p:sp>
        <p:nvSpPr>
          <p:cNvPr id="5" name="Rectangle 4"/>
          <p:cNvSpPr/>
          <p:nvPr/>
        </p:nvSpPr>
        <p:spPr>
          <a:xfrm>
            <a:off x="5972658" y="-52252"/>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1630974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F0D06-64FF-44F0-A2F5-0181FE18477F}"/>
              </a:ext>
            </a:extLst>
          </p:cNvPr>
          <p:cNvSpPr>
            <a:spLocks noGrp="1"/>
          </p:cNvSpPr>
          <p:nvPr>
            <p:ph type="title"/>
          </p:nvPr>
        </p:nvSpPr>
        <p:spPr/>
        <p:txBody>
          <a:bodyPr/>
          <a:lstStyle/>
          <a:p>
            <a:r>
              <a:rPr lang="en-US" dirty="0"/>
              <a:t>What is </a:t>
            </a:r>
            <a:r>
              <a:rPr lang="en-US" dirty="0" smtClean="0"/>
              <a:t>Data?</a:t>
            </a:r>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3A32B03-9FC4-4193-9EFA-A3FE03EDA619}"/>
                  </a:ext>
                </a:extLst>
              </p:cNvPr>
              <p:cNvSpPr>
                <a:spLocks noGrp="1"/>
              </p:cNvSpPr>
              <p:nvPr>
                <p:ph idx="1"/>
              </p:nvPr>
            </p:nvSpPr>
            <p:spPr/>
            <p:txBody>
              <a:bodyPr>
                <a:normAutofit/>
              </a:bodyPr>
              <a:lstStyle/>
              <a:p>
                <a:r>
                  <a:rPr lang="en-US" dirty="0" smtClean="0"/>
                  <a:t>Collection of Information</a:t>
                </a:r>
              </a:p>
              <a:p>
                <a:pPr lvl="1"/>
                <a:r>
                  <a:rPr lang="en-US" dirty="0" smtClean="0"/>
                  <a:t>can be measured quantitatively or qualitatively</a:t>
                </a:r>
              </a:p>
              <a:p>
                <a:pPr lvl="1"/>
                <a:r>
                  <a:rPr lang="en-US" dirty="0" smtClean="0"/>
                  <a:t>Example:</a:t>
                </a:r>
              </a:p>
              <a:p>
                <a:pPr lvl="2"/>
                <a:r>
                  <a:rPr lang="en-US" sz="2400" dirty="0" smtClean="0"/>
                  <a:t>The room temperature now is 25 degree Celsius. (</a:t>
                </a:r>
                <a14:m>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charset="0"/>
                          </a:rPr>
                          <m:t>25</m:t>
                        </m:r>
                      </m:e>
                      <m:sup>
                        <m:r>
                          <m:rPr>
                            <m:sty m:val="p"/>
                          </m:rPr>
                          <a:rPr lang="en-US" sz="2400" b="0" i="0" smtClean="0">
                            <a:latin typeface="Cambria Math" charset="0"/>
                          </a:rPr>
                          <m:t>o</m:t>
                        </m:r>
                      </m:sup>
                    </m:sSup>
                    <m:r>
                      <m:rPr>
                        <m:sty m:val="p"/>
                      </m:rPr>
                      <a:rPr lang="en-US" sz="2400" b="0" i="0" smtClean="0">
                        <a:latin typeface="Cambria Math" charset="0"/>
                      </a:rPr>
                      <m:t>C</m:t>
                    </m:r>
                    <m:r>
                      <a:rPr lang="en-US" sz="2400" b="0" i="0" smtClean="0">
                        <a:latin typeface="Cambria Math" charset="0"/>
                      </a:rPr>
                      <m:t>)</m:t>
                    </m:r>
                  </m:oMath>
                </a14:m>
                <a:endParaRPr lang="en-US" sz="2400" dirty="0" smtClean="0"/>
              </a:p>
              <a:p>
                <a:pPr lvl="2"/>
                <a:r>
                  <a:rPr lang="en-US" sz="2400" dirty="0" smtClean="0"/>
                  <a:t>The room is cold</a:t>
                </a:r>
              </a:p>
              <a:p>
                <a:pPr lvl="2"/>
                <a:endParaRPr lang="en-US" sz="2400" dirty="0"/>
              </a:p>
              <a:p>
                <a:r>
                  <a:rPr lang="en-US" dirty="0" smtClean="0"/>
                  <a:t>How data is used?</a:t>
                </a:r>
              </a:p>
              <a:p>
                <a:r>
                  <a:rPr lang="en-US" dirty="0" smtClean="0"/>
                  <a:t>How database is setup?</a:t>
                </a:r>
              </a:p>
              <a:p>
                <a:r>
                  <a:rPr lang="en-US" dirty="0" smtClean="0"/>
                  <a:t>Why </a:t>
                </a:r>
                <a:r>
                  <a:rPr lang="en-US" dirty="0" smtClean="0"/>
                  <a:t>big </a:t>
                </a:r>
                <a:r>
                  <a:rPr lang="en-US" dirty="0"/>
                  <a:t>d</a:t>
                </a:r>
                <a:r>
                  <a:rPr lang="en-US" dirty="0" smtClean="0"/>
                  <a:t>ata </a:t>
                </a:r>
                <a:r>
                  <a:rPr lang="en-US" dirty="0" smtClean="0"/>
                  <a:t>is needed?</a:t>
                </a:r>
              </a:p>
              <a:p>
                <a:endParaRPr lang="en-US" sz="2400" dirty="0" smtClean="0"/>
              </a:p>
            </p:txBody>
          </p:sp>
        </mc:Choice>
        <mc:Fallback>
          <p:sp>
            <p:nvSpPr>
              <p:cNvPr id="3" name="Content Placeholder 2">
                <a:extLst>
                  <a:ext uri="{FF2B5EF4-FFF2-40B4-BE49-F238E27FC236}">
                    <a16:creationId xmlns:a16="http://schemas.microsoft.com/office/drawing/2014/main" id="{33A32B03-9FC4-4193-9EFA-A3FE03EDA619}"/>
                  </a:ext>
                </a:extLst>
              </p:cNvPr>
              <p:cNvSpPr>
                <a:spLocks noGrp="1" noRot="1" noChangeAspect="1" noMove="1" noResize="1" noEditPoints="1" noAdjustHandles="1" noChangeArrowheads="1" noChangeShapeType="1" noTextEdit="1"/>
              </p:cNvSpPr>
              <p:nvPr>
                <p:ph idx="1"/>
              </p:nvPr>
            </p:nvSpPr>
            <p:spPr>
              <a:blipFill>
                <a:blip r:embed="rId3"/>
                <a:stretch>
                  <a:fillRect l="-1391" t="-2241" b="-2801"/>
                </a:stretch>
              </a:blipFill>
            </p:spPr>
            <p:txBody>
              <a:bodyPr/>
              <a:lstStyle/>
              <a:p>
                <a:r>
                  <a:rPr lang="en-US">
                    <a:noFill/>
                  </a:rPr>
                  <a:t> </a:t>
                </a:r>
              </a:p>
            </p:txBody>
          </p:sp>
        </mc:Fallback>
      </mc:AlternateContent>
      <p:sp>
        <p:nvSpPr>
          <p:cNvPr id="4" name="Rectangle 3"/>
          <p:cNvSpPr/>
          <p:nvPr/>
        </p:nvSpPr>
        <p:spPr>
          <a:xfrm>
            <a:off x="5972658" y="0"/>
            <a:ext cx="3294684" cy="369332"/>
          </a:xfrm>
          <a:prstGeom prst="rect">
            <a:avLst/>
          </a:prstGeom>
        </p:spPr>
        <p:txBody>
          <a:bodyPr wrap="none">
            <a:spAutoFit/>
          </a:bodyPr>
          <a:lstStyle/>
          <a:p>
            <a:r>
              <a:rPr lang="en-US"/>
              <a:t>WQD7007 Big Data Management</a:t>
            </a:r>
          </a:p>
        </p:txBody>
      </p:sp>
      <p:sp>
        <p:nvSpPr>
          <p:cNvPr id="5" name="Rectangle 4"/>
          <p:cNvSpPr/>
          <p:nvPr/>
        </p:nvSpPr>
        <p:spPr>
          <a:xfrm>
            <a:off x="0" y="-2103"/>
            <a:ext cx="1804853" cy="369332"/>
          </a:xfrm>
          <a:prstGeom prst="rect">
            <a:avLst/>
          </a:prstGeom>
        </p:spPr>
        <p:txBody>
          <a:bodyPr wrap="none">
            <a:spAutoFit/>
          </a:bodyPr>
          <a:lstStyle/>
          <a:p>
            <a:r>
              <a:rPr lang="en-US"/>
              <a:t>What is big data?</a:t>
            </a:r>
            <a:endParaRPr lang="en-US" dirty="0"/>
          </a:p>
        </p:txBody>
      </p:sp>
      <p:sp>
        <p:nvSpPr>
          <p:cNvPr id="6" name="Slide Number Placeholder 5"/>
          <p:cNvSpPr>
            <a:spLocks noGrp="1"/>
          </p:cNvSpPr>
          <p:nvPr>
            <p:ph type="sldNum" sz="quarter" idx="12"/>
          </p:nvPr>
        </p:nvSpPr>
        <p:spPr/>
        <p:txBody>
          <a:bodyPr/>
          <a:lstStyle/>
          <a:p>
            <a:fld id="{33085032-7C7B-4CFF-B143-12EB198668AE}" type="slidenum">
              <a:rPr lang="en-US" smtClean="0"/>
              <a:t>4</a:t>
            </a:fld>
            <a:endParaRPr lang="en-US"/>
          </a:p>
        </p:txBody>
      </p:sp>
    </p:spTree>
    <p:extLst>
      <p:ext uri="{BB962C8B-B14F-4D97-AF65-F5344CB8AC3E}">
        <p14:creationId xmlns:p14="http://schemas.microsoft.com/office/powerpoint/2010/main" val="209069053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62C09-7EC4-47D4-BC2B-580472E1AEF7}"/>
              </a:ext>
            </a:extLst>
          </p:cNvPr>
          <p:cNvSpPr>
            <a:spLocks noGrp="1"/>
          </p:cNvSpPr>
          <p:nvPr>
            <p:ph type="title"/>
          </p:nvPr>
        </p:nvSpPr>
        <p:spPr/>
        <p:txBody>
          <a:bodyPr/>
          <a:lstStyle/>
          <a:p>
            <a:r>
              <a:rPr lang="en-US" dirty="0" smtClean="0"/>
              <a:t>Industrial Application</a:t>
            </a:r>
            <a:endParaRPr lang="en-US" dirty="0"/>
          </a:p>
        </p:txBody>
      </p:sp>
      <p:sp>
        <p:nvSpPr>
          <p:cNvPr id="3" name="Content Placeholder 2">
            <a:extLst>
              <a:ext uri="{FF2B5EF4-FFF2-40B4-BE49-F238E27FC236}">
                <a16:creationId xmlns:a16="http://schemas.microsoft.com/office/drawing/2014/main" id="{3C3000CF-FFA6-4CFD-9F64-19EFC80AB969}"/>
              </a:ext>
            </a:extLst>
          </p:cNvPr>
          <p:cNvSpPr>
            <a:spLocks noGrp="1"/>
          </p:cNvSpPr>
          <p:nvPr>
            <p:ph idx="1"/>
          </p:nvPr>
        </p:nvSpPr>
        <p:spPr>
          <a:xfrm>
            <a:off x="628650" y="1825624"/>
            <a:ext cx="7886700" cy="4895851"/>
          </a:xfrm>
        </p:spPr>
        <p:txBody>
          <a:bodyPr/>
          <a:lstStyle/>
          <a:p>
            <a:r>
              <a:rPr lang="en-US" dirty="0" smtClean="0"/>
              <a:t>Big data VS cloud services</a:t>
            </a:r>
          </a:p>
          <a:p>
            <a:pPr lvl="1"/>
            <a:r>
              <a:rPr lang="en-US" dirty="0" smtClean="0"/>
              <a:t>Oracle and IBM</a:t>
            </a:r>
          </a:p>
          <a:p>
            <a:r>
              <a:rPr lang="en-US" dirty="0" smtClean="0"/>
              <a:t>Big data VS Internet-of-Things</a:t>
            </a:r>
          </a:p>
          <a:p>
            <a:pPr lvl="1"/>
            <a:r>
              <a:rPr lang="en-US" dirty="0" err="1" smtClean="0"/>
              <a:t>Smarthome</a:t>
            </a:r>
            <a:r>
              <a:rPr lang="en-US" dirty="0" smtClean="0"/>
              <a:t>, VYROX</a:t>
            </a:r>
          </a:p>
          <a:p>
            <a:r>
              <a:rPr lang="en-US" dirty="0"/>
              <a:t>Big data VS data </a:t>
            </a:r>
            <a:r>
              <a:rPr lang="en-US" dirty="0" smtClean="0"/>
              <a:t>center</a:t>
            </a:r>
          </a:p>
          <a:p>
            <a:pPr lvl="1"/>
            <a:r>
              <a:rPr lang="en-US" dirty="0" smtClean="0"/>
              <a:t>Digital realty trust, </a:t>
            </a:r>
            <a:r>
              <a:rPr lang="en-US" dirty="0" err="1" smtClean="0"/>
              <a:t>Equinix</a:t>
            </a:r>
            <a:endParaRPr lang="en-US" dirty="0"/>
          </a:p>
          <a:p>
            <a:r>
              <a:rPr lang="en-US" dirty="0" smtClean="0"/>
              <a:t>Big data VS Hadoop</a:t>
            </a:r>
          </a:p>
          <a:p>
            <a:pPr lvl="1"/>
            <a:r>
              <a:rPr lang="en-US" dirty="0" smtClean="0"/>
              <a:t>Cloudera, Hortonworks</a:t>
            </a:r>
          </a:p>
        </p:txBody>
      </p:sp>
      <p:sp>
        <p:nvSpPr>
          <p:cNvPr id="4" name="Slide Number Placeholder 3"/>
          <p:cNvSpPr>
            <a:spLocks noGrp="1"/>
          </p:cNvSpPr>
          <p:nvPr>
            <p:ph type="sldNum" sz="quarter" idx="12"/>
          </p:nvPr>
        </p:nvSpPr>
        <p:spPr/>
        <p:txBody>
          <a:bodyPr/>
          <a:lstStyle/>
          <a:p>
            <a:fld id="{33085032-7C7B-4CFF-B143-12EB198668AE}" type="slidenum">
              <a:rPr lang="en-US" smtClean="0"/>
              <a:t>40</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
        <p:nvSpPr>
          <p:cNvPr id="9" name="Rectangle 8"/>
          <p:cNvSpPr/>
          <p:nvPr/>
        </p:nvSpPr>
        <p:spPr>
          <a:xfrm>
            <a:off x="537209" y="6410326"/>
            <a:ext cx="7778116" cy="461665"/>
          </a:xfrm>
          <a:prstGeom prst="rect">
            <a:avLst/>
          </a:prstGeom>
        </p:spPr>
        <p:txBody>
          <a:bodyPr wrap="square">
            <a:spAutoFit/>
          </a:bodyPr>
          <a:lstStyle/>
          <a:p>
            <a:r>
              <a:rPr lang="en-US" sz="1200" dirty="0"/>
              <a:t>Source: https://</a:t>
            </a:r>
            <a:r>
              <a:rPr lang="en-US" sz="1200" dirty="0" err="1"/>
              <a:t>www.smarthome.com</a:t>
            </a:r>
            <a:r>
              <a:rPr lang="en-US" sz="1200" dirty="0"/>
              <a:t> , </a:t>
            </a:r>
            <a:r>
              <a:rPr lang="en-US" sz="1200" dirty="0" smtClean="0"/>
              <a:t>http</a:t>
            </a:r>
            <a:r>
              <a:rPr lang="en-US" sz="1200" dirty="0"/>
              <a:t>://</a:t>
            </a:r>
            <a:r>
              <a:rPr lang="en-US" sz="1200" dirty="0" err="1"/>
              <a:t>vyrox.com</a:t>
            </a:r>
            <a:r>
              <a:rPr lang="en-US" sz="1200" dirty="0"/>
              <a:t> </a:t>
            </a:r>
            <a:r>
              <a:rPr lang="en-US" sz="1200" dirty="0" smtClean="0"/>
              <a:t>, http</a:t>
            </a:r>
            <a:r>
              <a:rPr lang="en-US" sz="1200" dirty="0"/>
              <a:t>://</a:t>
            </a:r>
            <a:r>
              <a:rPr lang="en-US" sz="1200" dirty="0" err="1" smtClean="0"/>
              <a:t>www.datacenterknowledge.com</a:t>
            </a:r>
            <a:r>
              <a:rPr lang="en-US" sz="1200" dirty="0" smtClean="0"/>
              <a:t>/archives/2017/01/20/here-are-the-10-largest-data-center-providers-in-the-world</a:t>
            </a:r>
            <a:endParaRPr lang="en-US" sz="1200" dirty="0"/>
          </a:p>
        </p:txBody>
      </p:sp>
    </p:spTree>
    <p:extLst>
      <p:ext uri="{BB962C8B-B14F-4D97-AF65-F5344CB8AC3E}">
        <p14:creationId xmlns:p14="http://schemas.microsoft.com/office/powerpoint/2010/main" val="168477828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Obstacles of the Big Data applications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smtClean="0"/>
              <a:t>Data representation</a:t>
            </a:r>
          </a:p>
          <a:p>
            <a:pPr lvl="1" algn="just"/>
            <a:r>
              <a:rPr lang="en-US" dirty="0" smtClean="0"/>
              <a:t>many </a:t>
            </a:r>
            <a:r>
              <a:rPr lang="en-US" dirty="0"/>
              <a:t>datasets have certain </a:t>
            </a:r>
            <a:r>
              <a:rPr lang="en-US" dirty="0" smtClean="0"/>
              <a:t>levels of </a:t>
            </a:r>
            <a:r>
              <a:rPr lang="en-US" dirty="0"/>
              <a:t>heterogeneity in type, structure, semantics, </a:t>
            </a:r>
            <a:r>
              <a:rPr lang="en-US" dirty="0" smtClean="0"/>
              <a:t>organization, granularity</a:t>
            </a:r>
            <a:r>
              <a:rPr lang="en-US" dirty="0"/>
              <a:t>, and accessibility. </a:t>
            </a:r>
            <a:endParaRPr lang="en-US" dirty="0"/>
          </a:p>
          <a:p>
            <a:pPr lvl="1" algn="just"/>
            <a:r>
              <a:rPr lang="en-US" dirty="0" smtClean="0"/>
              <a:t>aims </a:t>
            </a:r>
            <a:r>
              <a:rPr lang="en-US" dirty="0"/>
              <a:t>to make data more meaningful for computer </a:t>
            </a:r>
            <a:r>
              <a:rPr lang="en-US" dirty="0" smtClean="0"/>
              <a:t>analysis and </a:t>
            </a:r>
            <a:r>
              <a:rPr lang="en-US" dirty="0"/>
              <a:t>user interpretation. </a:t>
            </a:r>
            <a:endParaRPr lang="en-US" dirty="0"/>
          </a:p>
          <a:p>
            <a:pPr lvl="1" algn="just"/>
            <a:r>
              <a:rPr lang="en-US" dirty="0" smtClean="0"/>
              <a:t>an </a:t>
            </a:r>
            <a:r>
              <a:rPr lang="en-US" b="1" dirty="0" smtClean="0"/>
              <a:t>improper data </a:t>
            </a:r>
            <a:r>
              <a:rPr lang="en-US" b="1" dirty="0"/>
              <a:t>representation will reduce the value of the </a:t>
            </a:r>
            <a:r>
              <a:rPr lang="en-US" b="1" dirty="0" smtClean="0"/>
              <a:t>original data</a:t>
            </a:r>
            <a:r>
              <a:rPr lang="en-US" dirty="0" smtClean="0"/>
              <a:t> </a:t>
            </a:r>
            <a:r>
              <a:rPr lang="en-US" dirty="0"/>
              <a:t>and may even obstruct effective data </a:t>
            </a:r>
            <a:r>
              <a:rPr lang="en-US" dirty="0" smtClean="0"/>
              <a:t>analysis. </a:t>
            </a:r>
            <a:endParaRPr lang="en-US" dirty="0" smtClean="0"/>
          </a:p>
          <a:p>
            <a:pPr lvl="1" algn="just"/>
            <a:r>
              <a:rPr lang="en-US" dirty="0" smtClean="0"/>
              <a:t>Efficient </a:t>
            </a:r>
            <a:r>
              <a:rPr lang="en-US" dirty="0"/>
              <a:t>data representation shall reflect data </a:t>
            </a:r>
            <a:r>
              <a:rPr lang="en-US" dirty="0" smtClean="0"/>
              <a:t>structure, class</a:t>
            </a:r>
            <a:r>
              <a:rPr lang="en-US" dirty="0"/>
              <a:t>, and type, as well as integrated technologies, so </a:t>
            </a:r>
            <a:r>
              <a:rPr lang="en-US" dirty="0" smtClean="0"/>
              <a:t>as to </a:t>
            </a:r>
            <a:r>
              <a:rPr lang="en-US" b="1" dirty="0"/>
              <a:t>enable efficient operations on different </a:t>
            </a:r>
            <a:r>
              <a:rPr lang="en-US" b="1" dirty="0" smtClean="0"/>
              <a:t>datasets</a:t>
            </a:r>
            <a:r>
              <a:rPr lang="en-US" dirty="0" smtClean="0"/>
              <a:t>.</a:t>
            </a:r>
          </a:p>
          <a:p>
            <a:pPr marL="514350" indent="-514350">
              <a:buFont typeface="+mj-lt"/>
              <a:buAutoNum type="arabicPeriod"/>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41</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8756375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Obstacles of the Big Data applications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startAt="2"/>
            </a:pPr>
            <a:r>
              <a:rPr lang="en-US" dirty="0" smtClean="0"/>
              <a:t>Redundancy </a:t>
            </a:r>
            <a:r>
              <a:rPr lang="en-US" dirty="0"/>
              <a:t>reduction and data </a:t>
            </a:r>
            <a:r>
              <a:rPr lang="en-US" dirty="0" smtClean="0"/>
              <a:t>compression </a:t>
            </a:r>
          </a:p>
          <a:p>
            <a:pPr lvl="1" algn="just"/>
            <a:r>
              <a:rPr lang="en-US" dirty="0" smtClean="0"/>
              <a:t>Generally, the redundancy level </a:t>
            </a:r>
            <a:r>
              <a:rPr lang="en-US" dirty="0"/>
              <a:t>in datasets </a:t>
            </a:r>
            <a:r>
              <a:rPr lang="en-US" dirty="0" smtClean="0"/>
              <a:t>are high. </a:t>
            </a:r>
            <a:endParaRPr lang="en-US" dirty="0" smtClean="0"/>
          </a:p>
          <a:p>
            <a:pPr lvl="1" algn="just"/>
            <a:r>
              <a:rPr lang="en-US" dirty="0" smtClean="0"/>
              <a:t>Aim </a:t>
            </a:r>
            <a:r>
              <a:rPr lang="en-US" dirty="0" smtClean="0"/>
              <a:t>to </a:t>
            </a:r>
            <a:r>
              <a:rPr lang="en-US" b="1" dirty="0" smtClean="0"/>
              <a:t>reduce </a:t>
            </a:r>
            <a:r>
              <a:rPr lang="en-US" b="1" dirty="0"/>
              <a:t>the indirect cost of the entire system </a:t>
            </a:r>
            <a:r>
              <a:rPr lang="en-US" dirty="0" smtClean="0"/>
              <a:t>on the </a:t>
            </a:r>
            <a:r>
              <a:rPr lang="en-US" dirty="0"/>
              <a:t>premise that the potential values of the data are </a:t>
            </a:r>
            <a:r>
              <a:rPr lang="en-US" dirty="0" smtClean="0"/>
              <a:t>not affected</a:t>
            </a:r>
            <a:r>
              <a:rPr lang="en-US" dirty="0"/>
              <a:t>. </a:t>
            </a:r>
            <a:endParaRPr lang="en-US" dirty="0"/>
          </a:p>
          <a:p>
            <a:pPr lvl="2" algn="just"/>
            <a:r>
              <a:rPr lang="en-US" dirty="0" smtClean="0"/>
              <a:t>Example</a:t>
            </a:r>
            <a:r>
              <a:rPr lang="en-US" dirty="0"/>
              <a:t>:</a:t>
            </a:r>
            <a:r>
              <a:rPr lang="en-US" dirty="0" smtClean="0"/>
              <a:t> </a:t>
            </a:r>
            <a:r>
              <a:rPr lang="en-US" dirty="0"/>
              <a:t>most data generated by </a:t>
            </a:r>
            <a:r>
              <a:rPr lang="en-US" dirty="0" smtClean="0"/>
              <a:t>sensor networks </a:t>
            </a:r>
            <a:r>
              <a:rPr lang="en-US" dirty="0"/>
              <a:t>are highly redundant, which may be </a:t>
            </a:r>
            <a:r>
              <a:rPr lang="en-US" dirty="0" smtClean="0"/>
              <a:t>filtered and </a:t>
            </a:r>
            <a:r>
              <a:rPr lang="en-US" dirty="0"/>
              <a:t>compressed at orders of magnitude.</a:t>
            </a:r>
          </a:p>
          <a:p>
            <a:pPr marL="514350" indent="-514350">
              <a:buFont typeface="+mj-lt"/>
              <a:buAutoNum type="arabicPeriod" startAt="2"/>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42</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72163036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Obstacles of the Big Data applications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startAt="3"/>
            </a:pPr>
            <a:r>
              <a:rPr lang="en-US" dirty="0" smtClean="0"/>
              <a:t>Data </a:t>
            </a:r>
            <a:r>
              <a:rPr lang="en-US" dirty="0"/>
              <a:t>life cycle </a:t>
            </a:r>
            <a:r>
              <a:rPr lang="en-US" dirty="0" smtClean="0"/>
              <a:t>management</a:t>
            </a:r>
          </a:p>
          <a:p>
            <a:pPr lvl="1" algn="just"/>
            <a:r>
              <a:rPr lang="en-US" dirty="0" smtClean="0"/>
              <a:t>compared </a:t>
            </a:r>
            <a:r>
              <a:rPr lang="en-US" dirty="0"/>
              <a:t>with the </a:t>
            </a:r>
            <a:r>
              <a:rPr lang="en-US" dirty="0" smtClean="0"/>
              <a:t>relatively slow </a:t>
            </a:r>
            <a:r>
              <a:rPr lang="en-US" dirty="0"/>
              <a:t>advances of storage systems, </a:t>
            </a:r>
            <a:r>
              <a:rPr lang="en-US" dirty="0" smtClean="0"/>
              <a:t>pervasive sensing </a:t>
            </a:r>
            <a:r>
              <a:rPr lang="en-US" dirty="0"/>
              <a:t>and computing are generating data at </a:t>
            </a:r>
            <a:r>
              <a:rPr lang="en-US" dirty="0" smtClean="0"/>
              <a:t>unprecedented rates </a:t>
            </a:r>
            <a:r>
              <a:rPr lang="en-US" dirty="0"/>
              <a:t>and scales. </a:t>
            </a:r>
            <a:endParaRPr lang="en-US" dirty="0"/>
          </a:p>
          <a:p>
            <a:pPr lvl="1" algn="just"/>
            <a:r>
              <a:rPr lang="en-US" dirty="0" smtClean="0"/>
              <a:t>current </a:t>
            </a:r>
            <a:r>
              <a:rPr lang="en-US" dirty="0" smtClean="0"/>
              <a:t>storage </a:t>
            </a:r>
            <a:r>
              <a:rPr lang="en-US" dirty="0"/>
              <a:t>system could not support such massive </a:t>
            </a:r>
            <a:r>
              <a:rPr lang="en-US" dirty="0" smtClean="0"/>
              <a:t>data. </a:t>
            </a:r>
            <a:endParaRPr lang="en-US" dirty="0" smtClean="0"/>
          </a:p>
          <a:p>
            <a:pPr lvl="1" algn="just"/>
            <a:r>
              <a:rPr lang="en-US" b="1" dirty="0" smtClean="0"/>
              <a:t>In </a:t>
            </a:r>
            <a:r>
              <a:rPr lang="en-US" b="1" dirty="0" smtClean="0"/>
              <a:t>general</a:t>
            </a:r>
            <a:r>
              <a:rPr lang="en-US" dirty="0" smtClean="0"/>
              <a:t>, </a:t>
            </a:r>
            <a:r>
              <a:rPr lang="en-US" dirty="0"/>
              <a:t>values hidden in big data </a:t>
            </a:r>
            <a:r>
              <a:rPr lang="en-US" dirty="0" smtClean="0"/>
              <a:t>depend on </a:t>
            </a:r>
            <a:r>
              <a:rPr lang="en-US" b="1" dirty="0"/>
              <a:t>data freshness</a:t>
            </a:r>
            <a:r>
              <a:rPr lang="en-US" dirty="0"/>
              <a:t>. Therefore, a data importance </a:t>
            </a:r>
            <a:r>
              <a:rPr lang="en-US" dirty="0" smtClean="0"/>
              <a:t>principle related </a:t>
            </a:r>
            <a:r>
              <a:rPr lang="en-US" dirty="0"/>
              <a:t>to the analytical value should be </a:t>
            </a:r>
            <a:r>
              <a:rPr lang="en-US" dirty="0" smtClean="0"/>
              <a:t>developed to </a:t>
            </a:r>
            <a:r>
              <a:rPr lang="en-US" dirty="0"/>
              <a:t>decide </a:t>
            </a:r>
            <a:r>
              <a:rPr lang="en-US" b="1" dirty="0"/>
              <a:t>which data shall be stored and which </a:t>
            </a:r>
            <a:r>
              <a:rPr lang="en-US" b="1" dirty="0" smtClean="0"/>
              <a:t>data shall </a:t>
            </a:r>
            <a:r>
              <a:rPr lang="en-US" b="1" dirty="0"/>
              <a:t>be </a:t>
            </a:r>
            <a:r>
              <a:rPr lang="en-US" b="1" dirty="0" smtClean="0"/>
              <a:t>discarded</a:t>
            </a:r>
            <a:endParaRPr lang="en-US" dirty="0" smtClean="0"/>
          </a:p>
          <a:p>
            <a:pPr marL="514350" indent="-514350">
              <a:buFont typeface="+mj-lt"/>
              <a:buAutoNum type="arabicPeriod" startAt="3"/>
            </a:pPr>
            <a:endParaRPr lang="en-US" dirty="0"/>
          </a:p>
          <a:p>
            <a:pPr marL="514350" indent="-514350">
              <a:buFont typeface="+mj-lt"/>
              <a:buAutoNum type="arabicPeriod" startAt="3"/>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43</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97593906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Obstacles of the Big Data applications</a:t>
            </a:r>
            <a:endParaRPr lang="en-US" dirty="0"/>
          </a:p>
        </p:txBody>
      </p:sp>
      <p:sp>
        <p:nvSpPr>
          <p:cNvPr id="3" name="Content Placeholder 2"/>
          <p:cNvSpPr>
            <a:spLocks noGrp="1"/>
          </p:cNvSpPr>
          <p:nvPr>
            <p:ph idx="1"/>
          </p:nvPr>
        </p:nvSpPr>
        <p:spPr>
          <a:xfrm>
            <a:off x="628650" y="1825624"/>
            <a:ext cx="7886700" cy="4760913"/>
          </a:xfrm>
        </p:spPr>
        <p:txBody>
          <a:bodyPr>
            <a:normAutofit/>
          </a:bodyPr>
          <a:lstStyle/>
          <a:p>
            <a:pPr marL="514350" indent="-514350">
              <a:buFont typeface="+mj-lt"/>
              <a:buAutoNum type="arabicPeriod" startAt="4"/>
            </a:pPr>
            <a:r>
              <a:rPr lang="en-US" dirty="0" smtClean="0"/>
              <a:t>Analytical mechanism</a:t>
            </a:r>
          </a:p>
          <a:p>
            <a:pPr lvl="1" algn="just"/>
            <a:r>
              <a:rPr lang="en-US" dirty="0" smtClean="0"/>
              <a:t>traditional </a:t>
            </a:r>
            <a:r>
              <a:rPr lang="en-US" dirty="0"/>
              <a:t>RDBMSs are </a:t>
            </a:r>
            <a:r>
              <a:rPr lang="en-US" dirty="0" smtClean="0"/>
              <a:t>strictly designed </a:t>
            </a:r>
            <a:r>
              <a:rPr lang="en-US" dirty="0"/>
              <a:t>with a lack of scalability and </a:t>
            </a:r>
            <a:r>
              <a:rPr lang="en-US" dirty="0" smtClean="0"/>
              <a:t>expandability</a:t>
            </a:r>
          </a:p>
          <a:p>
            <a:pPr lvl="1" algn="just"/>
            <a:r>
              <a:rPr lang="en-US" dirty="0" smtClean="0"/>
              <a:t>non-relational </a:t>
            </a:r>
            <a:r>
              <a:rPr lang="en-US" dirty="0"/>
              <a:t>databases have shown their </a:t>
            </a:r>
            <a:r>
              <a:rPr lang="en-US" dirty="0" smtClean="0"/>
              <a:t>unique advantages </a:t>
            </a:r>
            <a:r>
              <a:rPr lang="en-US" dirty="0"/>
              <a:t>in the processing of unstructured </a:t>
            </a:r>
            <a:r>
              <a:rPr lang="en-US" dirty="0" smtClean="0"/>
              <a:t>data. But still exist problems in </a:t>
            </a:r>
            <a:r>
              <a:rPr lang="en-US" dirty="0"/>
              <a:t>their performance </a:t>
            </a:r>
            <a:r>
              <a:rPr lang="en-US" dirty="0" smtClean="0"/>
              <a:t>in particular applications. </a:t>
            </a:r>
            <a:endParaRPr lang="en-US" dirty="0" smtClean="0"/>
          </a:p>
          <a:p>
            <a:pPr lvl="1" algn="just"/>
            <a:r>
              <a:rPr lang="en-US" b="1" dirty="0" smtClean="0"/>
              <a:t>a </a:t>
            </a:r>
            <a:r>
              <a:rPr lang="en-US" b="1" dirty="0"/>
              <a:t>compromising solution </a:t>
            </a:r>
            <a:r>
              <a:rPr lang="en-US" b="1" dirty="0" smtClean="0"/>
              <a:t>between RDBMSs </a:t>
            </a:r>
            <a:r>
              <a:rPr lang="en-US" b="1" dirty="0"/>
              <a:t>and non-relational </a:t>
            </a:r>
            <a:r>
              <a:rPr lang="en-US" b="1" dirty="0" smtClean="0"/>
              <a:t>databases should be </a:t>
            </a:r>
            <a:r>
              <a:rPr lang="en-US" b="1" dirty="0"/>
              <a:t>i</a:t>
            </a:r>
            <a:r>
              <a:rPr lang="en-US" b="1" dirty="0" smtClean="0"/>
              <a:t>dentified. </a:t>
            </a:r>
            <a:endParaRPr lang="en-US" b="1" dirty="0" smtClean="0"/>
          </a:p>
          <a:p>
            <a:pPr lvl="2" algn="just"/>
            <a:r>
              <a:rPr lang="en-US" dirty="0" smtClean="0"/>
              <a:t>Example</a:t>
            </a:r>
            <a:r>
              <a:rPr lang="en-US" dirty="0"/>
              <a:t>:</a:t>
            </a:r>
            <a:r>
              <a:rPr lang="en-US" dirty="0" smtClean="0"/>
              <a:t> some </a:t>
            </a:r>
            <a:r>
              <a:rPr lang="en-US" dirty="0"/>
              <a:t>enterprises have utilized a mixed database </a:t>
            </a:r>
            <a:r>
              <a:rPr lang="en-US" dirty="0" smtClean="0"/>
              <a:t>architecture that </a:t>
            </a:r>
            <a:r>
              <a:rPr lang="en-US" dirty="0"/>
              <a:t>integrates the advantages of both types </a:t>
            </a:r>
            <a:r>
              <a:rPr lang="en-US" dirty="0" smtClean="0"/>
              <a:t>of database </a:t>
            </a:r>
            <a:r>
              <a:rPr lang="en-US" dirty="0"/>
              <a:t>(e.g., Facebook and </a:t>
            </a:r>
            <a:r>
              <a:rPr lang="en-US" dirty="0" err="1"/>
              <a:t>Taobao</a:t>
            </a:r>
            <a:r>
              <a:rPr lang="en-US" dirty="0"/>
              <a:t>). </a:t>
            </a:r>
          </a:p>
          <a:p>
            <a:pPr marL="514350" indent="-514350">
              <a:buFont typeface="+mj-lt"/>
              <a:buAutoNum type="arabicPeriod" startAt="4"/>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44</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35760479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Obstacles of the Big Data applications</a:t>
            </a:r>
          </a:p>
        </p:txBody>
      </p:sp>
      <p:sp>
        <p:nvSpPr>
          <p:cNvPr id="3" name="Content Placeholder 2"/>
          <p:cNvSpPr>
            <a:spLocks noGrp="1"/>
          </p:cNvSpPr>
          <p:nvPr>
            <p:ph idx="1"/>
          </p:nvPr>
        </p:nvSpPr>
        <p:spPr>
          <a:xfrm>
            <a:off x="628650" y="1825624"/>
            <a:ext cx="7886700" cy="4895851"/>
          </a:xfrm>
        </p:spPr>
        <p:txBody>
          <a:bodyPr>
            <a:normAutofit/>
          </a:bodyPr>
          <a:lstStyle/>
          <a:p>
            <a:pPr marL="514350" indent="-514350">
              <a:buFont typeface="+mj-lt"/>
              <a:buAutoNum type="arabicPeriod" startAt="5"/>
            </a:pPr>
            <a:r>
              <a:rPr lang="en-US" dirty="0" smtClean="0"/>
              <a:t>Data confidentiality</a:t>
            </a:r>
          </a:p>
          <a:p>
            <a:pPr lvl="1" algn="just"/>
            <a:r>
              <a:rPr lang="en-US" dirty="0" smtClean="0"/>
              <a:t>most </a:t>
            </a:r>
            <a:r>
              <a:rPr lang="en-US" dirty="0"/>
              <a:t>big data service providers </a:t>
            </a:r>
            <a:r>
              <a:rPr lang="en-US" dirty="0" smtClean="0"/>
              <a:t>or owners </a:t>
            </a:r>
            <a:r>
              <a:rPr lang="en-US" dirty="0"/>
              <a:t>at present could not effectively maintain </a:t>
            </a:r>
            <a:r>
              <a:rPr lang="en-US" dirty="0" smtClean="0"/>
              <a:t>and analyze </a:t>
            </a:r>
            <a:r>
              <a:rPr lang="en-US" dirty="0"/>
              <a:t>such huge datasets because of their </a:t>
            </a:r>
            <a:r>
              <a:rPr lang="en-US" dirty="0" smtClean="0"/>
              <a:t>limited capacity</a:t>
            </a:r>
            <a:r>
              <a:rPr lang="en-US" dirty="0"/>
              <a:t>. </a:t>
            </a:r>
            <a:endParaRPr lang="en-US" dirty="0"/>
          </a:p>
          <a:p>
            <a:pPr lvl="1" algn="just"/>
            <a:r>
              <a:rPr lang="en-US" dirty="0" smtClean="0"/>
              <a:t>They </a:t>
            </a:r>
            <a:r>
              <a:rPr lang="en-US" dirty="0"/>
              <a:t>must </a:t>
            </a:r>
            <a:r>
              <a:rPr lang="en-US" b="1" dirty="0"/>
              <a:t>rely on professionals or tools </a:t>
            </a:r>
            <a:r>
              <a:rPr lang="en-US" dirty="0" smtClean="0"/>
              <a:t>to analyze </a:t>
            </a:r>
            <a:r>
              <a:rPr lang="en-US" dirty="0"/>
              <a:t>such data, which </a:t>
            </a:r>
            <a:r>
              <a:rPr lang="en-US" b="1" dirty="0"/>
              <a:t>increase the potential </a:t>
            </a:r>
            <a:r>
              <a:rPr lang="en-US" b="1" dirty="0" smtClean="0"/>
              <a:t>safety risks</a:t>
            </a:r>
            <a:r>
              <a:rPr lang="en-US" dirty="0"/>
              <a:t>. </a:t>
            </a:r>
            <a:endParaRPr lang="en-US" dirty="0"/>
          </a:p>
          <a:p>
            <a:pPr lvl="2" algn="just"/>
            <a:r>
              <a:rPr lang="en-US" dirty="0" smtClean="0"/>
              <a:t>Example</a:t>
            </a:r>
            <a:r>
              <a:rPr lang="en-US" dirty="0"/>
              <a:t>:</a:t>
            </a:r>
            <a:r>
              <a:rPr lang="en-US" dirty="0" smtClean="0"/>
              <a:t> </a:t>
            </a:r>
            <a:r>
              <a:rPr lang="en-US" dirty="0"/>
              <a:t>the transactional dataset </a:t>
            </a:r>
            <a:r>
              <a:rPr lang="en-US" dirty="0" smtClean="0"/>
              <a:t>generally includes </a:t>
            </a:r>
            <a:r>
              <a:rPr lang="en-US" dirty="0"/>
              <a:t>a set of complete operating data to drive </a:t>
            </a:r>
            <a:r>
              <a:rPr lang="en-US" dirty="0" smtClean="0"/>
              <a:t>key business </a:t>
            </a:r>
            <a:r>
              <a:rPr lang="en-US" dirty="0"/>
              <a:t>processes. </a:t>
            </a:r>
            <a:endParaRPr lang="en-US" dirty="0" smtClean="0"/>
          </a:p>
          <a:p>
            <a:pPr lvl="2" algn="just"/>
            <a:r>
              <a:rPr lang="en-US" dirty="0" smtClean="0"/>
              <a:t>Such </a:t>
            </a:r>
            <a:r>
              <a:rPr lang="en-US" dirty="0"/>
              <a:t>data contains details of </a:t>
            </a:r>
            <a:r>
              <a:rPr lang="en-US" dirty="0" smtClean="0"/>
              <a:t>the lowest </a:t>
            </a:r>
            <a:r>
              <a:rPr lang="en-US" dirty="0"/>
              <a:t>granularity and </a:t>
            </a:r>
            <a:r>
              <a:rPr lang="en-US" b="1" dirty="0"/>
              <a:t>some sensitive information </a:t>
            </a:r>
            <a:r>
              <a:rPr lang="en-US" b="1" dirty="0" smtClean="0"/>
              <a:t>such as </a:t>
            </a:r>
            <a:r>
              <a:rPr lang="en-US" b="1" dirty="0"/>
              <a:t>credit card numbers</a:t>
            </a:r>
            <a:r>
              <a:rPr lang="en-US" dirty="0"/>
              <a:t>. </a:t>
            </a:r>
            <a:endParaRPr lang="en-US" dirty="0" smtClean="0"/>
          </a:p>
          <a:p>
            <a:pPr lvl="2" algn="just"/>
            <a:r>
              <a:rPr lang="en-US" dirty="0" smtClean="0"/>
              <a:t>Therefore</a:t>
            </a:r>
            <a:r>
              <a:rPr lang="en-US" dirty="0"/>
              <a:t>, analysis of big </a:t>
            </a:r>
            <a:r>
              <a:rPr lang="en-US" dirty="0" smtClean="0"/>
              <a:t>data may </a:t>
            </a:r>
            <a:r>
              <a:rPr lang="en-US" dirty="0"/>
              <a:t>be delivered to a </a:t>
            </a:r>
            <a:r>
              <a:rPr lang="en-US" b="1" dirty="0"/>
              <a:t>third party </a:t>
            </a:r>
            <a:r>
              <a:rPr lang="en-US" dirty="0"/>
              <a:t>for processing </a:t>
            </a:r>
            <a:r>
              <a:rPr lang="en-US" dirty="0" smtClean="0"/>
              <a:t>only when </a:t>
            </a:r>
            <a:r>
              <a:rPr lang="en-US" dirty="0"/>
              <a:t>proper preventive measures are taken to </a:t>
            </a:r>
            <a:r>
              <a:rPr lang="en-US" dirty="0" smtClean="0"/>
              <a:t>protect such </a:t>
            </a:r>
            <a:r>
              <a:rPr lang="en-US" dirty="0"/>
              <a:t>sensitive data, to ensure its </a:t>
            </a:r>
            <a:r>
              <a:rPr lang="en-US" dirty="0" smtClean="0"/>
              <a:t>safety.</a:t>
            </a:r>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45</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61666064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Obstacles of the Big Data applications</a:t>
            </a:r>
          </a:p>
        </p:txBody>
      </p:sp>
      <p:sp>
        <p:nvSpPr>
          <p:cNvPr id="3" name="Content Placeholder 2"/>
          <p:cNvSpPr>
            <a:spLocks noGrp="1"/>
          </p:cNvSpPr>
          <p:nvPr>
            <p:ph idx="1"/>
          </p:nvPr>
        </p:nvSpPr>
        <p:spPr/>
        <p:txBody>
          <a:bodyPr>
            <a:normAutofit/>
          </a:bodyPr>
          <a:lstStyle/>
          <a:p>
            <a:pPr marL="514350" indent="-514350">
              <a:buFont typeface="+mj-lt"/>
              <a:buAutoNum type="arabicPeriod" startAt="6"/>
            </a:pPr>
            <a:r>
              <a:rPr lang="en-US" dirty="0" smtClean="0"/>
              <a:t>Energy management</a:t>
            </a:r>
          </a:p>
          <a:p>
            <a:pPr lvl="1" algn="just"/>
            <a:r>
              <a:rPr lang="en-US" dirty="0" smtClean="0"/>
              <a:t>the </a:t>
            </a:r>
            <a:r>
              <a:rPr lang="en-US" dirty="0"/>
              <a:t>energy consumption of </a:t>
            </a:r>
            <a:r>
              <a:rPr lang="en-US" dirty="0" smtClean="0"/>
              <a:t>mainframe computing </a:t>
            </a:r>
            <a:r>
              <a:rPr lang="en-US" dirty="0"/>
              <a:t>systems has drawn much </a:t>
            </a:r>
            <a:r>
              <a:rPr lang="en-US" dirty="0" smtClean="0"/>
              <a:t>attention from </a:t>
            </a:r>
            <a:r>
              <a:rPr lang="en-US" dirty="0"/>
              <a:t>both </a:t>
            </a:r>
            <a:r>
              <a:rPr lang="en-US" b="1" dirty="0"/>
              <a:t>economy and environment</a:t>
            </a:r>
            <a:r>
              <a:rPr lang="en-US" dirty="0"/>
              <a:t> </a:t>
            </a:r>
            <a:r>
              <a:rPr lang="en-US" dirty="0" smtClean="0"/>
              <a:t>perspectives. </a:t>
            </a:r>
            <a:endParaRPr lang="en-US" dirty="0" smtClean="0"/>
          </a:p>
          <a:p>
            <a:pPr lvl="1" algn="just"/>
            <a:r>
              <a:rPr lang="en-US" dirty="0" smtClean="0"/>
              <a:t>With </a:t>
            </a:r>
            <a:r>
              <a:rPr lang="en-US" dirty="0" smtClean="0"/>
              <a:t>the </a:t>
            </a:r>
            <a:r>
              <a:rPr lang="en-US" dirty="0"/>
              <a:t>increase of data volume and analytical </a:t>
            </a:r>
            <a:r>
              <a:rPr lang="en-US" dirty="0" smtClean="0"/>
              <a:t>demands, the </a:t>
            </a:r>
            <a:r>
              <a:rPr lang="en-US" dirty="0"/>
              <a:t>processing, storage, and transmission of big </a:t>
            </a:r>
            <a:r>
              <a:rPr lang="en-US" dirty="0" smtClean="0"/>
              <a:t>data will </a:t>
            </a:r>
            <a:r>
              <a:rPr lang="en-US" dirty="0"/>
              <a:t>inevitably consume more and more electric </a:t>
            </a:r>
            <a:r>
              <a:rPr lang="en-US" dirty="0" smtClean="0"/>
              <a:t>energy. </a:t>
            </a:r>
            <a:endParaRPr lang="en-US" dirty="0" smtClean="0"/>
          </a:p>
          <a:p>
            <a:pPr lvl="2" algn="just"/>
            <a:r>
              <a:rPr lang="en-US" dirty="0" smtClean="0"/>
              <a:t>Therefore</a:t>
            </a:r>
            <a:r>
              <a:rPr lang="en-US" dirty="0"/>
              <a:t>, system-level power consumption </a:t>
            </a:r>
            <a:r>
              <a:rPr lang="en-US" dirty="0" smtClean="0"/>
              <a:t>control and </a:t>
            </a:r>
            <a:r>
              <a:rPr lang="en-US" dirty="0"/>
              <a:t>management mechanism shall be established </a:t>
            </a:r>
            <a:r>
              <a:rPr lang="en-US" dirty="0" smtClean="0"/>
              <a:t>for big </a:t>
            </a:r>
            <a:r>
              <a:rPr lang="en-US" dirty="0"/>
              <a:t>data while the expandability and accessibility </a:t>
            </a:r>
            <a:r>
              <a:rPr lang="en-US" dirty="0" smtClean="0"/>
              <a:t>are ensured</a:t>
            </a:r>
            <a:r>
              <a:rPr lang="en-US" dirty="0"/>
              <a:t>.</a:t>
            </a:r>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46</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1747716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Obstacles of the Big Data applications</a:t>
            </a:r>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startAt="7"/>
            </a:pPr>
            <a:r>
              <a:rPr lang="en-US" dirty="0" smtClean="0"/>
              <a:t>Expendability </a:t>
            </a:r>
            <a:r>
              <a:rPr lang="en-US" dirty="0"/>
              <a:t>and </a:t>
            </a:r>
            <a:r>
              <a:rPr lang="en-US" dirty="0" smtClean="0"/>
              <a:t>scalability</a:t>
            </a:r>
          </a:p>
          <a:p>
            <a:pPr lvl="1" algn="just"/>
            <a:r>
              <a:rPr lang="en-US" dirty="0" smtClean="0"/>
              <a:t>the </a:t>
            </a:r>
            <a:r>
              <a:rPr lang="en-US" dirty="0"/>
              <a:t>analytical system </a:t>
            </a:r>
            <a:r>
              <a:rPr lang="en-US" dirty="0" smtClean="0"/>
              <a:t>of big </a:t>
            </a:r>
            <a:r>
              <a:rPr lang="en-US" dirty="0"/>
              <a:t>data must support </a:t>
            </a:r>
            <a:r>
              <a:rPr lang="en-US" b="1" dirty="0"/>
              <a:t>present and future datasets</a:t>
            </a:r>
            <a:r>
              <a:rPr lang="en-US" dirty="0"/>
              <a:t>. </a:t>
            </a:r>
            <a:endParaRPr lang="en-US" dirty="0" smtClean="0"/>
          </a:p>
          <a:p>
            <a:pPr lvl="2" algn="just"/>
            <a:r>
              <a:rPr lang="en-US" dirty="0" smtClean="0"/>
              <a:t>The </a:t>
            </a:r>
            <a:r>
              <a:rPr lang="en-US" dirty="0" smtClean="0"/>
              <a:t>analytical </a:t>
            </a:r>
            <a:r>
              <a:rPr lang="en-US" dirty="0"/>
              <a:t>algorithm must be able to process </a:t>
            </a:r>
            <a:r>
              <a:rPr lang="en-US" b="1" dirty="0" smtClean="0"/>
              <a:t>increasingly expanding </a:t>
            </a:r>
            <a:r>
              <a:rPr lang="en-US" b="1" dirty="0"/>
              <a:t>and more complex </a:t>
            </a:r>
            <a:r>
              <a:rPr lang="en-US" b="1" dirty="0" smtClean="0"/>
              <a:t>datasets</a:t>
            </a:r>
            <a:r>
              <a:rPr lang="en-US" dirty="0" smtClean="0"/>
              <a:t>.</a:t>
            </a:r>
          </a:p>
          <a:p>
            <a:pPr marL="514350" indent="-514350">
              <a:buFont typeface="+mj-lt"/>
              <a:buAutoNum type="arabicPeriod" startAt="7"/>
            </a:pPr>
            <a:r>
              <a:rPr lang="en-US" dirty="0" smtClean="0"/>
              <a:t>Cooperation</a:t>
            </a:r>
          </a:p>
          <a:p>
            <a:pPr lvl="1" algn="just"/>
            <a:r>
              <a:rPr lang="en-US" dirty="0" smtClean="0"/>
              <a:t>analysis </a:t>
            </a:r>
            <a:r>
              <a:rPr lang="en-US" dirty="0"/>
              <a:t>of big data is an </a:t>
            </a:r>
            <a:r>
              <a:rPr lang="en-US" dirty="0" smtClean="0"/>
              <a:t>interdisciplinary research</a:t>
            </a:r>
            <a:r>
              <a:rPr lang="en-US" dirty="0"/>
              <a:t>, which requires </a:t>
            </a:r>
            <a:r>
              <a:rPr lang="en-US" b="1" dirty="0"/>
              <a:t>experts in </a:t>
            </a:r>
            <a:r>
              <a:rPr lang="en-US" b="1" dirty="0" smtClean="0"/>
              <a:t>different fields </a:t>
            </a:r>
            <a:r>
              <a:rPr lang="en-US" b="1" dirty="0"/>
              <a:t>cooperate to harvest the potential of big </a:t>
            </a:r>
            <a:r>
              <a:rPr lang="en-US" b="1" dirty="0" smtClean="0"/>
              <a:t>data</a:t>
            </a:r>
            <a:r>
              <a:rPr lang="en-US" dirty="0" smtClean="0"/>
              <a:t>. </a:t>
            </a:r>
            <a:endParaRPr lang="en-US" dirty="0" smtClean="0"/>
          </a:p>
          <a:p>
            <a:pPr lvl="2" algn="just"/>
            <a:r>
              <a:rPr lang="en-US" dirty="0" smtClean="0"/>
              <a:t>A </a:t>
            </a:r>
            <a:r>
              <a:rPr lang="en-US" dirty="0"/>
              <a:t>comprehensive big data network architecture </a:t>
            </a:r>
            <a:r>
              <a:rPr lang="en-US" dirty="0" smtClean="0"/>
              <a:t>must be </a:t>
            </a:r>
            <a:r>
              <a:rPr lang="en-US" dirty="0"/>
              <a:t>established to help scientists and engineers in </a:t>
            </a:r>
            <a:r>
              <a:rPr lang="en-US" dirty="0" smtClean="0"/>
              <a:t>various fields </a:t>
            </a:r>
            <a:r>
              <a:rPr lang="en-US" dirty="0"/>
              <a:t>access different kinds of data and </a:t>
            </a:r>
            <a:r>
              <a:rPr lang="en-US" dirty="0" smtClean="0"/>
              <a:t>fully utilize </a:t>
            </a:r>
            <a:r>
              <a:rPr lang="en-US" dirty="0"/>
              <a:t>their expertise, so as to cooperate to complete </a:t>
            </a:r>
            <a:r>
              <a:rPr lang="en-US" dirty="0" smtClean="0"/>
              <a:t>the analytical </a:t>
            </a:r>
            <a:r>
              <a:rPr lang="en-US" dirty="0"/>
              <a:t>objectives.</a:t>
            </a:r>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47</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92826444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A7244-80FC-47B0-A1C4-8D7811B9287D}"/>
              </a:ext>
            </a:extLst>
          </p:cNvPr>
          <p:cNvSpPr>
            <a:spLocks noGrp="1"/>
          </p:cNvSpPr>
          <p:nvPr>
            <p:ph type="title"/>
          </p:nvPr>
        </p:nvSpPr>
        <p:spPr/>
        <p:txBody>
          <a:bodyPr/>
          <a:lstStyle/>
          <a:p>
            <a:r>
              <a:rPr lang="en-US" dirty="0" smtClean="0"/>
              <a:t>Coming Next</a:t>
            </a:r>
            <a:endParaRPr lang="en-US" dirty="0"/>
          </a:p>
        </p:txBody>
      </p:sp>
      <p:sp>
        <p:nvSpPr>
          <p:cNvPr id="3" name="Content Placeholder 2">
            <a:extLst>
              <a:ext uri="{FF2B5EF4-FFF2-40B4-BE49-F238E27FC236}">
                <a16:creationId xmlns:a16="http://schemas.microsoft.com/office/drawing/2014/main" id="{33D60345-9125-4159-9F70-899FE261286D}"/>
              </a:ext>
            </a:extLst>
          </p:cNvPr>
          <p:cNvSpPr>
            <a:spLocks noGrp="1"/>
          </p:cNvSpPr>
          <p:nvPr>
            <p:ph idx="1"/>
          </p:nvPr>
        </p:nvSpPr>
        <p:spPr/>
        <p:txBody>
          <a:bodyPr>
            <a:normAutofit/>
          </a:bodyPr>
          <a:lstStyle/>
          <a:p>
            <a:r>
              <a:rPr lang="en-US" dirty="0"/>
              <a:t>Big data </a:t>
            </a:r>
            <a:r>
              <a:rPr lang="en-US" dirty="0" smtClean="0"/>
              <a:t>pipeline using Hadoop</a:t>
            </a:r>
            <a:endParaRPr lang="en-US" dirty="0"/>
          </a:p>
          <a:p>
            <a:endParaRPr lang="en-US" dirty="0"/>
          </a:p>
          <a:p>
            <a:pPr lvl="1"/>
            <a:endParaRPr lang="en-US" dirty="0"/>
          </a:p>
          <a:p>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48</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pic>
        <p:nvPicPr>
          <p:cNvPr id="6" name="Picture 2" descr="Hadoo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3737" y="2559474"/>
            <a:ext cx="2676525" cy="67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429699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0A338-3168-4368-BEC6-C39227C2D4C2}"/>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AF91A84C-D2F4-4BB6-BD08-99631F20810F}"/>
              </a:ext>
            </a:extLst>
          </p:cNvPr>
          <p:cNvSpPr>
            <a:spLocks noGrp="1"/>
          </p:cNvSpPr>
          <p:nvPr>
            <p:ph idx="1"/>
          </p:nvPr>
        </p:nvSpPr>
        <p:spPr/>
        <p:txBody>
          <a:bodyPr>
            <a:normAutofit/>
          </a:bodyPr>
          <a:lstStyle/>
          <a:p>
            <a:pPr marL="0" indent="0">
              <a:buNone/>
            </a:pPr>
            <a:r>
              <a:rPr lang="en-US" sz="2000" dirty="0" smtClean="0"/>
              <a:t>[1] M</a:t>
            </a:r>
            <a:r>
              <a:rPr lang="en-US" sz="2000" dirty="0"/>
              <a:t>. Chen, S. Mao and Y. Liu, "Big Data: A Survey", </a:t>
            </a:r>
            <a:r>
              <a:rPr lang="en-US" sz="2000" i="1" dirty="0"/>
              <a:t>Mobile Networks and Applications</a:t>
            </a:r>
            <a:r>
              <a:rPr lang="en-US" sz="2000" dirty="0"/>
              <a:t>, vol. 19, no. 2, pp. 171-209, 2014</a:t>
            </a:r>
            <a:r>
              <a:rPr lang="en-US" sz="2000" dirty="0" smtClean="0"/>
              <a:t>.</a:t>
            </a:r>
          </a:p>
          <a:p>
            <a:pPr marL="0" indent="0">
              <a:buNone/>
            </a:pPr>
            <a:r>
              <a:rPr lang="en-US" sz="2000" dirty="0"/>
              <a:t>[2</a:t>
            </a:r>
            <a:r>
              <a:rPr lang="en-US" sz="2000" dirty="0" smtClean="0"/>
              <a:t>] C</a:t>
            </a:r>
            <a:r>
              <a:rPr lang="en-US" sz="2000" dirty="0"/>
              <a:t>. Philip Chen and C. Zhang, "Data-intensive applications, challenges, techniques and technologies: A survey on Big Data", </a:t>
            </a:r>
            <a:r>
              <a:rPr lang="en-US" sz="2000" dirty="0" smtClean="0"/>
              <a:t>2014.</a:t>
            </a:r>
            <a:r>
              <a:rPr lang="en-US" sz="2000" dirty="0"/>
              <a:t> </a:t>
            </a:r>
            <a:endParaRPr lang="en-US" sz="2000" dirty="0" smtClean="0"/>
          </a:p>
          <a:p>
            <a:pPr marL="0" indent="0">
              <a:buNone/>
            </a:pPr>
            <a:r>
              <a:rPr lang="en-US" sz="2000" dirty="0"/>
              <a:t>[3</a:t>
            </a:r>
            <a:r>
              <a:rPr lang="en-US" sz="2000" dirty="0" smtClean="0"/>
              <a:t>] J</a:t>
            </a:r>
            <a:r>
              <a:rPr lang="en-US" sz="2000" dirty="0"/>
              <a:t>. Berman, </a:t>
            </a:r>
            <a:r>
              <a:rPr lang="en-US" sz="2000" i="1" dirty="0"/>
              <a:t>Principles of big data</a:t>
            </a:r>
            <a:r>
              <a:rPr lang="en-US" sz="2000" dirty="0"/>
              <a:t>. Amsterdam: Elsevier, 2013.</a:t>
            </a:r>
            <a:endParaRPr lang="en-US" sz="2000" dirty="0" smtClean="0"/>
          </a:p>
          <a:p>
            <a:pPr marL="0" indent="0">
              <a:buNone/>
            </a:pPr>
            <a:endParaRPr lang="en-US" sz="2000" dirty="0"/>
          </a:p>
        </p:txBody>
      </p:sp>
      <p:sp>
        <p:nvSpPr>
          <p:cNvPr id="4" name="Slide Number Placeholder 3"/>
          <p:cNvSpPr>
            <a:spLocks noGrp="1"/>
          </p:cNvSpPr>
          <p:nvPr>
            <p:ph type="sldNum" sz="quarter" idx="12"/>
          </p:nvPr>
        </p:nvSpPr>
        <p:spPr/>
        <p:txBody>
          <a:bodyPr/>
          <a:lstStyle/>
          <a:p>
            <a:fld id="{33085032-7C7B-4CFF-B143-12EB198668AE}" type="slidenum">
              <a:rPr lang="en-US" smtClean="0"/>
              <a:t>49</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9509762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28" y="365126"/>
            <a:ext cx="9122672" cy="1325563"/>
          </a:xfrm>
        </p:spPr>
        <p:txBody>
          <a:bodyPr/>
          <a:lstStyle/>
          <a:p>
            <a:r>
              <a:rPr lang="en-US" dirty="0" smtClean="0"/>
              <a:t>Example: Internet users per 100 people</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328" y="2403566"/>
            <a:ext cx="9152632" cy="3213463"/>
          </a:xfrm>
        </p:spPr>
      </p:pic>
      <p:sp>
        <p:nvSpPr>
          <p:cNvPr id="4" name="Slide Number Placeholder 3"/>
          <p:cNvSpPr>
            <a:spLocks noGrp="1"/>
          </p:cNvSpPr>
          <p:nvPr>
            <p:ph type="sldNum" sz="quarter" idx="12"/>
          </p:nvPr>
        </p:nvSpPr>
        <p:spPr/>
        <p:txBody>
          <a:bodyPr/>
          <a:lstStyle/>
          <a:p>
            <a:fld id="{33085032-7C7B-4CFF-B143-12EB198668AE}" type="slidenum">
              <a:rPr lang="en-US" smtClean="0"/>
              <a:t>5</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84955765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Size of data units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2779733"/>
            <a:ext cx="7886700" cy="2443121"/>
          </a:xfrm>
        </p:spPr>
      </p:pic>
      <p:sp>
        <p:nvSpPr>
          <p:cNvPr id="4" name="Slide Number Placeholder 3"/>
          <p:cNvSpPr>
            <a:spLocks noGrp="1"/>
          </p:cNvSpPr>
          <p:nvPr>
            <p:ph type="sldNum" sz="quarter" idx="12"/>
          </p:nvPr>
        </p:nvSpPr>
        <p:spPr/>
        <p:txBody>
          <a:bodyPr/>
          <a:lstStyle/>
          <a:p>
            <a:fld id="{33085032-7C7B-4CFF-B143-12EB198668AE}" type="slidenum">
              <a:rPr lang="en-US" smtClean="0"/>
              <a:t>50</a:t>
            </a:fld>
            <a:endParaRPr lang="en-US"/>
          </a:p>
        </p:txBody>
      </p:sp>
      <p:sp>
        <p:nvSpPr>
          <p:cNvPr id="7" name="Content Placeholder 2">
            <a:extLst>
              <a:ext uri="{FF2B5EF4-FFF2-40B4-BE49-F238E27FC236}">
                <a16:creationId xmlns:a16="http://schemas.microsoft.com/office/drawing/2014/main" id="{AF91A84C-D2F4-4BB6-BD08-99631F20810F}"/>
              </a:ext>
            </a:extLst>
          </p:cNvPr>
          <p:cNvSpPr txBox="1">
            <a:spLocks/>
          </p:cNvSpPr>
          <p:nvPr/>
        </p:nvSpPr>
        <p:spPr>
          <a:xfrm>
            <a:off x="628650" y="5551713"/>
            <a:ext cx="7886700" cy="6252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dirty="0" smtClean="0">
                <a:hlinkClick r:id="rId3" action="ppaction://hlinksldjump"/>
              </a:rPr>
              <a:t>Back</a:t>
            </a:r>
            <a:endParaRPr lang="en-US" sz="2000" dirty="0"/>
          </a:p>
        </p:txBody>
      </p:sp>
      <p:sp>
        <p:nvSpPr>
          <p:cNvPr id="8" name="Rectangle 7"/>
          <p:cNvSpPr/>
          <p:nvPr/>
        </p:nvSpPr>
        <p:spPr>
          <a:xfrm>
            <a:off x="5972658" y="0"/>
            <a:ext cx="3294684" cy="369332"/>
          </a:xfrm>
          <a:prstGeom prst="rect">
            <a:avLst/>
          </a:prstGeom>
        </p:spPr>
        <p:txBody>
          <a:bodyPr wrap="none">
            <a:spAutoFit/>
          </a:bodyPr>
          <a:lstStyle/>
          <a:p>
            <a:r>
              <a:rPr lang="en-US"/>
              <a:t>WQD7007 Big Data Management</a:t>
            </a:r>
          </a:p>
        </p:txBody>
      </p:sp>
    </p:spTree>
    <p:extLst>
      <p:ext uri="{BB962C8B-B14F-4D97-AF65-F5344CB8AC3E}">
        <p14:creationId xmlns:p14="http://schemas.microsoft.com/office/powerpoint/2010/main" val="10893322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Characteristics of </a:t>
            </a:r>
            <a:r>
              <a:rPr lang="en-US" dirty="0" smtClean="0"/>
              <a:t>big data</a:t>
            </a:r>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6</a:t>
            </a:fld>
            <a:endParaRPr lang="en-US"/>
          </a:p>
        </p:txBody>
      </p:sp>
      <p:pic>
        <p:nvPicPr>
          <p:cNvPr id="5" name="Picture 4"/>
          <p:cNvPicPr>
            <a:picLocks noChangeAspect="1"/>
          </p:cNvPicPr>
          <p:nvPr/>
        </p:nvPicPr>
        <p:blipFill>
          <a:blip r:embed="rId2"/>
          <a:stretch>
            <a:fillRect/>
          </a:stretch>
        </p:blipFill>
        <p:spPr>
          <a:xfrm>
            <a:off x="628650" y="1593255"/>
            <a:ext cx="7886700" cy="4845642"/>
          </a:xfrm>
          <a:prstGeom prst="rect">
            <a:avLst/>
          </a:prstGeom>
        </p:spPr>
      </p:pic>
      <p:sp>
        <p:nvSpPr>
          <p:cNvPr id="6" name="Rectangle 5"/>
          <p:cNvSpPr/>
          <p:nvPr/>
        </p:nvSpPr>
        <p:spPr>
          <a:xfrm>
            <a:off x="5972658" y="0"/>
            <a:ext cx="3294684" cy="369332"/>
          </a:xfrm>
          <a:prstGeom prst="rect">
            <a:avLst/>
          </a:prstGeom>
        </p:spPr>
        <p:txBody>
          <a:bodyPr wrap="none">
            <a:spAutoFit/>
          </a:bodyPr>
          <a:lstStyle/>
          <a:p>
            <a:r>
              <a:rPr lang="en-US"/>
              <a:t>WQD7007 Big Data Management</a:t>
            </a:r>
          </a:p>
        </p:txBody>
      </p:sp>
      <p:sp>
        <p:nvSpPr>
          <p:cNvPr id="7" name="Rectangle 6"/>
          <p:cNvSpPr/>
          <p:nvPr/>
        </p:nvSpPr>
        <p:spPr>
          <a:xfrm>
            <a:off x="537209" y="6538913"/>
            <a:ext cx="6113417" cy="276999"/>
          </a:xfrm>
          <a:prstGeom prst="rect">
            <a:avLst/>
          </a:prstGeom>
        </p:spPr>
        <p:txBody>
          <a:bodyPr wrap="square">
            <a:spAutoFit/>
          </a:bodyPr>
          <a:lstStyle/>
          <a:p>
            <a:r>
              <a:rPr lang="en-US" sz="1200" dirty="0" smtClean="0"/>
              <a:t>(Source: http</a:t>
            </a:r>
            <a:r>
              <a:rPr lang="en-US" sz="1200" dirty="0"/>
              <a:t>://</a:t>
            </a:r>
            <a:r>
              <a:rPr lang="en-US" sz="1200" dirty="0" err="1" smtClean="0"/>
              <a:t>www.ibmbigdatahub.com</a:t>
            </a:r>
            <a:r>
              <a:rPr lang="en-US" sz="1200" dirty="0" smtClean="0"/>
              <a:t>/infographic/four-vs-big-data)</a:t>
            </a:r>
            <a:endParaRPr lang="en-US" sz="1200" dirty="0"/>
          </a:p>
        </p:txBody>
      </p:sp>
    </p:spTree>
    <p:extLst>
      <p:ext uri="{BB962C8B-B14F-4D97-AF65-F5344CB8AC3E}">
        <p14:creationId xmlns:p14="http://schemas.microsoft.com/office/powerpoint/2010/main" val="11924211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Characteristics of Big Data</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650" y="2523420"/>
            <a:ext cx="7886700" cy="2955748"/>
          </a:xfrm>
        </p:spPr>
      </p:pic>
      <p:sp>
        <p:nvSpPr>
          <p:cNvPr id="4" name="Slide Number Placeholder 3"/>
          <p:cNvSpPr>
            <a:spLocks noGrp="1"/>
          </p:cNvSpPr>
          <p:nvPr>
            <p:ph type="sldNum" sz="quarter" idx="12"/>
          </p:nvPr>
        </p:nvSpPr>
        <p:spPr/>
        <p:txBody>
          <a:bodyPr/>
          <a:lstStyle/>
          <a:p>
            <a:fld id="{33085032-7C7B-4CFF-B143-12EB198668AE}" type="slidenum">
              <a:rPr lang="en-US" smtClean="0"/>
              <a:t>7</a:t>
            </a:fld>
            <a:endParaRPr lang="en-US"/>
          </a:p>
        </p:txBody>
      </p:sp>
      <p:sp>
        <p:nvSpPr>
          <p:cNvPr id="6" name="Rectangle 5"/>
          <p:cNvSpPr/>
          <p:nvPr/>
        </p:nvSpPr>
        <p:spPr>
          <a:xfrm>
            <a:off x="5972658" y="0"/>
            <a:ext cx="3294684" cy="369332"/>
          </a:xfrm>
          <a:prstGeom prst="rect">
            <a:avLst/>
          </a:prstGeom>
        </p:spPr>
        <p:txBody>
          <a:bodyPr wrap="none">
            <a:spAutoFit/>
          </a:bodyPr>
          <a:lstStyle/>
          <a:p>
            <a:r>
              <a:rPr lang="en-US"/>
              <a:t>WQD7007 Big Data Management</a:t>
            </a:r>
          </a:p>
        </p:txBody>
      </p:sp>
      <p:sp>
        <p:nvSpPr>
          <p:cNvPr id="7" name="Rectangle 6"/>
          <p:cNvSpPr/>
          <p:nvPr/>
        </p:nvSpPr>
        <p:spPr>
          <a:xfrm>
            <a:off x="537209" y="6538913"/>
            <a:ext cx="7692391" cy="276999"/>
          </a:xfrm>
          <a:prstGeom prst="rect">
            <a:avLst/>
          </a:prstGeom>
        </p:spPr>
        <p:txBody>
          <a:bodyPr wrap="square">
            <a:spAutoFit/>
          </a:bodyPr>
          <a:lstStyle/>
          <a:p>
            <a:r>
              <a:rPr lang="en-US" sz="1200" dirty="0"/>
              <a:t>[1] M. Chen, S. Mao and Y. Liu, "Big Data: A Survey", </a:t>
            </a:r>
            <a:r>
              <a:rPr lang="en-US" sz="1200" i="1" dirty="0"/>
              <a:t>Mobile Networks and Applications</a:t>
            </a:r>
            <a:r>
              <a:rPr lang="en-US" sz="1200" dirty="0"/>
              <a:t>, vol. 19, no. 2, pp. 171-209, 2014.</a:t>
            </a:r>
          </a:p>
        </p:txBody>
      </p:sp>
    </p:spTree>
    <p:extLst>
      <p:ext uri="{BB962C8B-B14F-4D97-AF65-F5344CB8AC3E}">
        <p14:creationId xmlns:p14="http://schemas.microsoft.com/office/powerpoint/2010/main" val="9198284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CE1D-95EB-49D4-8500-FD011FA34F5E}"/>
              </a:ext>
            </a:extLst>
          </p:cNvPr>
          <p:cNvSpPr>
            <a:spLocks noGrp="1"/>
          </p:cNvSpPr>
          <p:nvPr>
            <p:ph type="title"/>
          </p:nvPr>
        </p:nvSpPr>
        <p:spPr/>
        <p:txBody>
          <a:bodyPr/>
          <a:lstStyle/>
          <a:p>
            <a:r>
              <a:rPr lang="en-US" dirty="0" smtClean="0"/>
              <a:t>Characteristics of Big Data</a:t>
            </a:r>
            <a:endParaRPr lang="en-US" dirty="0"/>
          </a:p>
        </p:txBody>
      </p:sp>
      <p:sp>
        <p:nvSpPr>
          <p:cNvPr id="3" name="Content Placeholder 2">
            <a:extLst>
              <a:ext uri="{FF2B5EF4-FFF2-40B4-BE49-F238E27FC236}">
                <a16:creationId xmlns:a16="http://schemas.microsoft.com/office/drawing/2014/main" id="{9C3D6C00-57FC-48DA-80C2-BD5D842F7689}"/>
              </a:ext>
            </a:extLst>
          </p:cNvPr>
          <p:cNvSpPr>
            <a:spLocks noGrp="1"/>
          </p:cNvSpPr>
          <p:nvPr>
            <p:ph idx="1"/>
          </p:nvPr>
        </p:nvSpPr>
        <p:spPr/>
        <p:txBody>
          <a:bodyPr/>
          <a:lstStyle/>
          <a:p>
            <a:r>
              <a:rPr lang="en-US" dirty="0" smtClean="0"/>
              <a:t>Volume</a:t>
            </a:r>
          </a:p>
          <a:p>
            <a:pPr lvl="1"/>
            <a:r>
              <a:rPr lang="en-US" dirty="0" smtClean="0"/>
              <a:t>Large </a:t>
            </a:r>
            <a:r>
              <a:rPr lang="en-US" b="1" dirty="0" smtClean="0"/>
              <a:t>amount</a:t>
            </a:r>
            <a:r>
              <a:rPr lang="en-US" dirty="0" smtClean="0"/>
              <a:t> of </a:t>
            </a:r>
            <a:r>
              <a:rPr lang="en-US" dirty="0" smtClean="0"/>
              <a:t>data</a:t>
            </a:r>
            <a:r>
              <a:rPr lang="en-US" dirty="0" smtClean="0"/>
              <a:t>, big scale of data</a:t>
            </a:r>
          </a:p>
          <a:p>
            <a:pPr lvl="1"/>
            <a:r>
              <a:rPr lang="en-US" dirty="0" smtClean="0"/>
              <a:t>Example:</a:t>
            </a:r>
          </a:p>
          <a:p>
            <a:pPr lvl="2"/>
            <a:r>
              <a:rPr lang="en-US" dirty="0" smtClean="0"/>
              <a:t>40 Zettabytes of data will be created by 2020, an increase of 300 times from 2015 (</a:t>
            </a:r>
            <a:r>
              <a:rPr lang="en-US" dirty="0" smtClean="0">
                <a:hlinkClick r:id="rId2" action="ppaction://hlinksldjump"/>
              </a:rPr>
              <a:t>size of data units</a:t>
            </a:r>
            <a:r>
              <a:rPr lang="en-US" dirty="0" smtClean="0"/>
              <a:t>)</a:t>
            </a:r>
          </a:p>
          <a:p>
            <a:pPr lvl="2"/>
            <a:endParaRPr lang="en-US" dirty="0"/>
          </a:p>
        </p:txBody>
      </p:sp>
      <p:sp>
        <p:nvSpPr>
          <p:cNvPr id="4" name="Slide Number Placeholder 3"/>
          <p:cNvSpPr>
            <a:spLocks noGrp="1"/>
          </p:cNvSpPr>
          <p:nvPr>
            <p:ph type="sldNum" sz="quarter" idx="12"/>
          </p:nvPr>
        </p:nvSpPr>
        <p:spPr/>
        <p:txBody>
          <a:bodyPr/>
          <a:lstStyle/>
          <a:p>
            <a:fld id="{33085032-7C7B-4CFF-B143-12EB198668AE}" type="slidenum">
              <a:rPr lang="en-US" smtClean="0"/>
              <a:t>8</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8986" y="3645270"/>
            <a:ext cx="6230984" cy="3212730"/>
          </a:xfrm>
          <a:prstGeom prst="rect">
            <a:avLst/>
          </a:prstGeom>
        </p:spPr>
      </p:pic>
    </p:spTree>
    <p:extLst>
      <p:ext uri="{BB962C8B-B14F-4D97-AF65-F5344CB8AC3E}">
        <p14:creationId xmlns:p14="http://schemas.microsoft.com/office/powerpoint/2010/main" val="10369552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CE1D-95EB-49D4-8500-FD011FA34F5E}"/>
              </a:ext>
            </a:extLst>
          </p:cNvPr>
          <p:cNvSpPr>
            <a:spLocks noGrp="1"/>
          </p:cNvSpPr>
          <p:nvPr>
            <p:ph type="title"/>
          </p:nvPr>
        </p:nvSpPr>
        <p:spPr/>
        <p:txBody>
          <a:bodyPr/>
          <a:lstStyle/>
          <a:p>
            <a:r>
              <a:rPr lang="en-US" dirty="0" smtClean="0"/>
              <a:t>Characteristics of Big Data</a:t>
            </a:r>
            <a:endParaRPr lang="en-US" dirty="0"/>
          </a:p>
        </p:txBody>
      </p:sp>
      <p:sp>
        <p:nvSpPr>
          <p:cNvPr id="3" name="Content Placeholder 2">
            <a:extLst>
              <a:ext uri="{FF2B5EF4-FFF2-40B4-BE49-F238E27FC236}">
                <a16:creationId xmlns:a16="http://schemas.microsoft.com/office/drawing/2014/main" id="{9C3D6C00-57FC-48DA-80C2-BD5D842F7689}"/>
              </a:ext>
            </a:extLst>
          </p:cNvPr>
          <p:cNvSpPr>
            <a:spLocks noGrp="1"/>
          </p:cNvSpPr>
          <p:nvPr>
            <p:ph idx="1"/>
          </p:nvPr>
        </p:nvSpPr>
        <p:spPr/>
        <p:txBody>
          <a:bodyPr/>
          <a:lstStyle/>
          <a:p>
            <a:r>
              <a:rPr lang="en-US" dirty="0" smtClean="0"/>
              <a:t>Velocity</a:t>
            </a:r>
          </a:p>
          <a:p>
            <a:pPr lvl="1"/>
            <a:r>
              <a:rPr lang="en-US" dirty="0" smtClean="0"/>
              <a:t>Analysis of </a:t>
            </a:r>
            <a:r>
              <a:rPr lang="en-US" b="1" dirty="0" smtClean="0"/>
              <a:t>streaming</a:t>
            </a:r>
            <a:r>
              <a:rPr lang="en-US" dirty="0" smtClean="0"/>
              <a:t> data</a:t>
            </a:r>
          </a:p>
          <a:p>
            <a:pPr lvl="2"/>
            <a:r>
              <a:rPr lang="en-US" dirty="0" smtClean="0"/>
              <a:t>Trade data, Internet-of-Things (</a:t>
            </a:r>
            <a:r>
              <a:rPr lang="en-US" dirty="0" err="1" smtClean="0"/>
              <a:t>IoT</a:t>
            </a:r>
            <a:r>
              <a:rPr lang="en-US" dirty="0" smtClean="0"/>
              <a:t>) sensing, network data</a:t>
            </a:r>
          </a:p>
          <a:p>
            <a:pPr lvl="1"/>
            <a:r>
              <a:rPr lang="en-US" dirty="0" smtClean="0"/>
              <a:t>the </a:t>
            </a:r>
            <a:r>
              <a:rPr lang="en-US" dirty="0"/>
              <a:t>content of the data </a:t>
            </a:r>
            <a:r>
              <a:rPr lang="en-US" dirty="0" smtClean="0"/>
              <a:t>is constantly </a:t>
            </a:r>
            <a:r>
              <a:rPr lang="en-US" dirty="0"/>
              <a:t>changing, through </a:t>
            </a:r>
            <a:endParaRPr lang="en-US" dirty="0" smtClean="0"/>
          </a:p>
          <a:p>
            <a:pPr lvl="2"/>
            <a:r>
              <a:rPr lang="en-US" dirty="0" smtClean="0"/>
              <a:t>the absorption </a:t>
            </a:r>
            <a:r>
              <a:rPr lang="en-US" dirty="0"/>
              <a:t>of complementary </a:t>
            </a:r>
            <a:r>
              <a:rPr lang="en-US" dirty="0" smtClean="0"/>
              <a:t>data collections</a:t>
            </a:r>
          </a:p>
          <a:p>
            <a:pPr lvl="2"/>
            <a:r>
              <a:rPr lang="en-US" dirty="0" smtClean="0"/>
              <a:t>previously </a:t>
            </a:r>
            <a:r>
              <a:rPr lang="en-US" dirty="0"/>
              <a:t>archived data or </a:t>
            </a:r>
            <a:r>
              <a:rPr lang="en-US" dirty="0" smtClean="0"/>
              <a:t>legacy collections</a:t>
            </a:r>
          </a:p>
          <a:p>
            <a:pPr lvl="2"/>
            <a:r>
              <a:rPr lang="en-US" dirty="0" smtClean="0"/>
              <a:t>from </a:t>
            </a:r>
            <a:r>
              <a:rPr lang="en-US" dirty="0"/>
              <a:t>streamed </a:t>
            </a:r>
            <a:r>
              <a:rPr lang="en-US" dirty="0" smtClean="0"/>
              <a:t>data arriving </a:t>
            </a:r>
            <a:r>
              <a:rPr lang="en-US" dirty="0"/>
              <a:t>from multiple sources</a:t>
            </a:r>
          </a:p>
          <a:p>
            <a:pPr lvl="1"/>
            <a:endParaRPr lang="en-US" dirty="0" smtClean="0"/>
          </a:p>
          <a:p>
            <a:pPr lvl="1"/>
            <a:endParaRPr lang="en-US" dirty="0" smtClean="0"/>
          </a:p>
        </p:txBody>
      </p:sp>
      <p:sp>
        <p:nvSpPr>
          <p:cNvPr id="4" name="Slide Number Placeholder 3"/>
          <p:cNvSpPr>
            <a:spLocks noGrp="1"/>
          </p:cNvSpPr>
          <p:nvPr>
            <p:ph type="sldNum" sz="quarter" idx="12"/>
          </p:nvPr>
        </p:nvSpPr>
        <p:spPr/>
        <p:txBody>
          <a:bodyPr/>
          <a:lstStyle/>
          <a:p>
            <a:fld id="{33085032-7C7B-4CFF-B143-12EB198668AE}" type="slidenum">
              <a:rPr lang="en-US" smtClean="0"/>
              <a:t>9</a:t>
            </a:fld>
            <a:endParaRPr lang="en-US"/>
          </a:p>
        </p:txBody>
      </p:sp>
      <p:sp>
        <p:nvSpPr>
          <p:cNvPr id="5" name="Rectangle 4"/>
          <p:cNvSpPr/>
          <p:nvPr/>
        </p:nvSpPr>
        <p:spPr>
          <a:xfrm>
            <a:off x="5972658" y="0"/>
            <a:ext cx="3294684" cy="369332"/>
          </a:xfrm>
          <a:prstGeom prst="rect">
            <a:avLst/>
          </a:prstGeom>
        </p:spPr>
        <p:txBody>
          <a:bodyPr wrap="none">
            <a:spAutoFit/>
          </a:bodyPr>
          <a:lstStyle/>
          <a:p>
            <a:r>
              <a:rPr lang="en-US"/>
              <a:t>WQD7007 Big Data Management</a:t>
            </a:r>
          </a:p>
        </p:txBody>
      </p:sp>
      <p:pic>
        <p:nvPicPr>
          <p:cNvPr id="7" name="Picture 6"/>
          <p:cNvPicPr>
            <a:picLocks noChangeAspect="1"/>
          </p:cNvPicPr>
          <p:nvPr/>
        </p:nvPicPr>
        <p:blipFill rotWithShape="1">
          <a:blip r:embed="rId2"/>
          <a:srcRect t="7929" b="10507"/>
          <a:stretch/>
        </p:blipFill>
        <p:spPr>
          <a:xfrm>
            <a:off x="1834724" y="4598126"/>
            <a:ext cx="5233369" cy="1881051"/>
          </a:xfrm>
          <a:prstGeom prst="rect">
            <a:avLst/>
          </a:prstGeom>
        </p:spPr>
      </p:pic>
      <p:sp>
        <p:nvSpPr>
          <p:cNvPr id="8" name="Rectangle 7"/>
          <p:cNvSpPr/>
          <p:nvPr/>
        </p:nvSpPr>
        <p:spPr>
          <a:xfrm>
            <a:off x="537209" y="6538913"/>
            <a:ext cx="7692391" cy="276999"/>
          </a:xfrm>
          <a:prstGeom prst="rect">
            <a:avLst/>
          </a:prstGeom>
        </p:spPr>
        <p:txBody>
          <a:bodyPr wrap="square">
            <a:spAutoFit/>
          </a:bodyPr>
          <a:lstStyle/>
          <a:p>
            <a:r>
              <a:rPr lang="en-US" sz="1200" dirty="0"/>
              <a:t>Source: https://</a:t>
            </a:r>
            <a:r>
              <a:rPr lang="en-US" sz="1200" dirty="0" err="1"/>
              <a:t>docs.microsoft.com</a:t>
            </a:r>
            <a:r>
              <a:rPr lang="en-US" sz="1200" dirty="0"/>
              <a:t>/</a:t>
            </a:r>
            <a:r>
              <a:rPr lang="en-US" sz="1200" dirty="0" err="1"/>
              <a:t>en</a:t>
            </a:r>
            <a:r>
              <a:rPr lang="en-US" sz="1200" dirty="0"/>
              <a:t>-us/azure/</a:t>
            </a:r>
            <a:r>
              <a:rPr lang="en-US" sz="1200" dirty="0" err="1"/>
              <a:t>iot</a:t>
            </a:r>
            <a:r>
              <a:rPr lang="en-US" sz="1200" dirty="0"/>
              <a:t>-hub/</a:t>
            </a:r>
            <a:r>
              <a:rPr lang="en-US" sz="1200" dirty="0" err="1"/>
              <a:t>iot</a:t>
            </a:r>
            <a:r>
              <a:rPr lang="en-US" sz="1200" dirty="0"/>
              <a:t>-hub-live-data-visualization-in-web-apps</a:t>
            </a:r>
          </a:p>
        </p:txBody>
      </p:sp>
    </p:spTree>
    <p:extLst>
      <p:ext uri="{BB962C8B-B14F-4D97-AF65-F5344CB8AC3E}">
        <p14:creationId xmlns:p14="http://schemas.microsoft.com/office/powerpoint/2010/main" val="75612761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6337</TotalTime>
  <Words>3170</Words>
  <Application>Microsoft Office PowerPoint</Application>
  <PresentationFormat>On-screen Show (4:3)</PresentationFormat>
  <Paragraphs>437</Paragraphs>
  <Slides>50</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Mangal</vt:lpstr>
      <vt:lpstr>Arial</vt:lpstr>
      <vt:lpstr>Calibri</vt:lpstr>
      <vt:lpstr>Calibri Light</vt:lpstr>
      <vt:lpstr>Cambria Math</vt:lpstr>
      <vt:lpstr>Office Theme</vt:lpstr>
      <vt:lpstr>WQD7007 Big Data Management</vt:lpstr>
      <vt:lpstr>Agenda</vt:lpstr>
      <vt:lpstr>What is data?</vt:lpstr>
      <vt:lpstr>What is Data?</vt:lpstr>
      <vt:lpstr>Example: Internet users per 100 people</vt:lpstr>
      <vt:lpstr>Characteristics of big data</vt:lpstr>
      <vt:lpstr>Characteristics of Big Data</vt:lpstr>
      <vt:lpstr>Characteristics of Big Data</vt:lpstr>
      <vt:lpstr>Characteristics of Big Data</vt:lpstr>
      <vt:lpstr>Characteristics of Big Data</vt:lpstr>
      <vt:lpstr>Characteristics of Big Data</vt:lpstr>
      <vt:lpstr>Characteristics of Big Data</vt:lpstr>
      <vt:lpstr>Difference between big data and massive data</vt:lpstr>
      <vt:lpstr>Big data and small data</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Big data and Small data - Difference</vt:lpstr>
      <vt:lpstr>Six phases of Big Data</vt:lpstr>
      <vt:lpstr>Data Generation</vt:lpstr>
      <vt:lpstr>Data Acquisition</vt:lpstr>
      <vt:lpstr>Data Storage</vt:lpstr>
      <vt:lpstr>Data Analysis</vt:lpstr>
      <vt:lpstr>Data Visualization and Interpretation</vt:lpstr>
      <vt:lpstr>When Big Data is needed?</vt:lpstr>
      <vt:lpstr>When Big Data is needed?</vt:lpstr>
      <vt:lpstr>When Big Data is needed?</vt:lpstr>
      <vt:lpstr>When Big Data is needed?</vt:lpstr>
      <vt:lpstr>When Big Data is needed?</vt:lpstr>
      <vt:lpstr>When Big Data is needed?</vt:lpstr>
      <vt:lpstr>When Big Data is needed?</vt:lpstr>
      <vt:lpstr>When Big Data is needed?</vt:lpstr>
      <vt:lpstr>Industrial Application</vt:lpstr>
      <vt:lpstr>Key Obstacles of the Big Data applications</vt:lpstr>
      <vt:lpstr>Key Obstacles of the Big Data applications</vt:lpstr>
      <vt:lpstr>Key Obstacles of the Big Data applications</vt:lpstr>
      <vt:lpstr>Key Obstacles of the Big Data applications</vt:lpstr>
      <vt:lpstr>Key Obstacles of the Big Data applications</vt:lpstr>
      <vt:lpstr>Key Obstacles of the Big Data applications</vt:lpstr>
      <vt:lpstr>Key Obstacles of the Big Data applications</vt:lpstr>
      <vt:lpstr>Coming Next</vt:lpstr>
      <vt:lpstr>References</vt:lpstr>
      <vt:lpstr>Size of data units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WQD7007 Big Data Management</dc:title>
  <dc:creator>hoo</dc:creator>
  <cp:lastModifiedBy>Hoo Wai Lam</cp:lastModifiedBy>
  <cp:revision>72</cp:revision>
  <cp:lastPrinted>2018-02-27T01:04:52Z</cp:lastPrinted>
  <dcterms:created xsi:type="dcterms:W3CDTF">2018-02-20T16:33:32Z</dcterms:created>
  <dcterms:modified xsi:type="dcterms:W3CDTF">2019-02-19T06:46:03Z</dcterms:modified>
</cp:coreProperties>
</file>

<file path=docProps/thumbnail.jpeg>
</file>